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7" r:id="rId2"/>
    <p:sldId id="309" r:id="rId3"/>
    <p:sldId id="258" r:id="rId4"/>
    <p:sldId id="297" r:id="rId5"/>
    <p:sldId id="298" r:id="rId6"/>
    <p:sldId id="299" r:id="rId7"/>
    <p:sldId id="300" r:id="rId8"/>
    <p:sldId id="301" r:id="rId9"/>
    <p:sldId id="302" r:id="rId10"/>
    <p:sldId id="305" r:id="rId11"/>
    <p:sldId id="30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DDAEE"/>
    <a:srgbClr val="F529EB"/>
    <a:srgbClr val="FFFFCC"/>
    <a:srgbClr val="8497B0"/>
    <a:srgbClr val="4BB4DD"/>
    <a:srgbClr val="86B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012A-8B02-45AB-A2E6-E73D830F514C}" type="datetimeFigureOut">
              <a:rPr lang="en-US" smtClean="0"/>
              <a:t>9/5/2021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48AD3-D8A2-423D-87E8-FF95FFA5620F}" type="slidenum">
              <a:rPr lang="en-US" smtClean="0"/>
              <a:t>‹#›</a:t>
            </a:fld>
            <a:endParaRPr lang="en-US"/>
          </a:p>
        </p:txBody>
      </p:sp>
    </p:spTree>
    <p:extLst>
      <p:ext uri="{BB962C8B-B14F-4D97-AF65-F5344CB8AC3E}">
        <p14:creationId xmlns:p14="http://schemas.microsoft.com/office/powerpoint/2010/main" val="905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83633-26CA-4EE3-A5AF-CD25BCB2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772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4B84-5384-4ED2-8486-D177529997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87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2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65864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554480" y="2530764"/>
            <a:ext cx="3996575" cy="2539999"/>
          </a:xfrm>
          <a:custGeom>
            <a:avLst/>
            <a:gdLst>
              <a:gd name="connsiteX0" fmla="*/ 0 w 4047628"/>
              <a:gd name="connsiteY0" fmla="*/ 0 h 2800323"/>
              <a:gd name="connsiteX1" fmla="*/ 4047628 w 4047628"/>
              <a:gd name="connsiteY1" fmla="*/ 0 h 2800323"/>
              <a:gd name="connsiteX2" fmla="*/ 4047628 w 4047628"/>
              <a:gd name="connsiteY2" fmla="*/ 2800323 h 2800323"/>
              <a:gd name="connsiteX3" fmla="*/ 0 w 4047628"/>
              <a:gd name="connsiteY3" fmla="*/ 2800323 h 2800323"/>
            </a:gdLst>
            <a:ahLst/>
            <a:cxnLst>
              <a:cxn ang="0">
                <a:pos x="connsiteX0" y="connsiteY0"/>
              </a:cxn>
              <a:cxn ang="0">
                <a:pos x="connsiteX1" y="connsiteY1"/>
              </a:cxn>
              <a:cxn ang="0">
                <a:pos x="connsiteX2" y="connsiteY2"/>
              </a:cxn>
              <a:cxn ang="0">
                <a:pos x="connsiteX3" y="connsiteY3"/>
              </a:cxn>
            </a:cxnLst>
            <a:rect l="l" t="t" r="r" b="b"/>
            <a:pathLst>
              <a:path w="4047628" h="2800323">
                <a:moveTo>
                  <a:pt x="0" y="0"/>
                </a:moveTo>
                <a:lnTo>
                  <a:pt x="4047628" y="0"/>
                </a:lnTo>
                <a:lnTo>
                  <a:pt x="4047628" y="2800323"/>
                </a:lnTo>
                <a:lnTo>
                  <a:pt x="0" y="28003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2463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2021/9/5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8.png"/><Relationship Id="rId1" Type="http://schemas.openxmlformats.org/officeDocument/2006/relationships/slideLayout" Target="../slideLayouts/slideLayout7.xml"/><Relationship Id="rId6" Type="http://schemas.microsoft.com/office/2017/06/relationships/model3d" Target="../media/model3d1.glb"/></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E601049-629E-43DC-B784-465364DED7AA}"/>
              </a:ext>
            </a:extLst>
          </p:cNvPr>
          <p:cNvSpPr/>
          <p:nvPr/>
        </p:nvSpPr>
        <p:spPr>
          <a:xfrm>
            <a:off x="0" y="0"/>
            <a:ext cx="12192000" cy="1413572"/>
          </a:xfrm>
          <a:prstGeom prst="rect">
            <a:avLst/>
          </a:prstGeom>
          <a:solidFill>
            <a:srgbClr val="DF7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4"/>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2139501"/>
            <a:ext cx="6382916" cy="3597028"/>
          </a:xfrm>
          <a:prstGeom prst="rect">
            <a:avLst/>
          </a:prstGeom>
        </p:spPr>
      </p:pic>
      <p:grpSp>
        <p:nvGrpSpPr>
          <p:cNvPr id="34" name="组合 33"/>
          <p:cNvGrpSpPr/>
          <p:nvPr/>
        </p:nvGrpSpPr>
        <p:grpSpPr>
          <a:xfrm>
            <a:off x="7244889" y="2125418"/>
            <a:ext cx="4072399" cy="914381"/>
            <a:chOff x="1647464" y="1679756"/>
            <a:chExt cx="4072399" cy="914381"/>
          </a:xfrm>
        </p:grpSpPr>
        <p:sp>
          <p:nvSpPr>
            <p:cNvPr id="35" name="矩形 34"/>
            <p:cNvSpPr/>
            <p:nvPr/>
          </p:nvSpPr>
          <p:spPr>
            <a:xfrm>
              <a:off x="1647464" y="203238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2800" b="1" dirty="0" smtClean="0">
                  <a:solidFill>
                    <a:srgbClr val="FF0000"/>
                  </a:solidFill>
                  <a:latin typeface="Cambria" panose="02040503050406030204" pitchFamily="18" charset="0"/>
                  <a:ea typeface="微软雅黑"/>
                </a:rPr>
                <a:t>NGÔ HOÀNG VŨ</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sp>
          <p:nvSpPr>
            <p:cNvPr id="36" name="矩形 35"/>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HỌ VÀ TÊN</a:t>
              </a:r>
              <a:endParaRPr kumimoji="0" lang="zh-CN" altLang="en-US"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微软雅黑"/>
              </a:endParaRPr>
            </a:p>
          </p:txBody>
        </p:sp>
      </p:grpSp>
      <p:grpSp>
        <p:nvGrpSpPr>
          <p:cNvPr id="37" name="组合 36"/>
          <p:cNvGrpSpPr/>
          <p:nvPr/>
        </p:nvGrpSpPr>
        <p:grpSpPr>
          <a:xfrm>
            <a:off x="7244889" y="3304513"/>
            <a:ext cx="4811123" cy="962022"/>
            <a:chOff x="1647464" y="1679756"/>
            <a:chExt cx="4811123" cy="962022"/>
          </a:xfrm>
        </p:grpSpPr>
        <p:sp>
          <p:nvSpPr>
            <p:cNvPr id="38" name="矩形 37"/>
            <p:cNvSpPr/>
            <p:nvPr/>
          </p:nvSpPr>
          <p:spPr>
            <a:xfrm>
              <a:off x="1647464" y="2032380"/>
              <a:ext cx="4811123"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FF0000"/>
                  </a:solidFill>
                  <a:effectLst/>
                  <a:uLnTx/>
                  <a:uFillTx/>
                  <a:latin typeface="Cambria" panose="02040503050406030204" pitchFamily="18" charset="0"/>
                  <a:ea typeface="微软雅黑"/>
                </a:rPr>
                <a:t>salem03790@gmail.com</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sp>
          <p:nvSpPr>
            <p:cNvPr id="39" name="矩形 38"/>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EMAIL</a:t>
              </a:r>
              <a:endParaRPr kumimoji="0" lang="zh-CN" altLang="en-US"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微软雅黑"/>
              </a:endParaRPr>
            </a:p>
          </p:txBody>
        </p:sp>
      </p:grpSp>
      <p:grpSp>
        <p:nvGrpSpPr>
          <p:cNvPr id="40" name="组合 39"/>
          <p:cNvGrpSpPr/>
          <p:nvPr/>
        </p:nvGrpSpPr>
        <p:grpSpPr>
          <a:xfrm>
            <a:off x="7244889" y="4483607"/>
            <a:ext cx="4072399" cy="978729"/>
            <a:chOff x="1647464" y="1679756"/>
            <a:chExt cx="4072399" cy="978729"/>
          </a:xfrm>
        </p:grpSpPr>
        <p:sp>
          <p:nvSpPr>
            <p:cNvPr id="41" name="矩形 40"/>
            <p:cNvSpPr/>
            <p:nvPr/>
          </p:nvSpPr>
          <p:spPr>
            <a:xfrm>
              <a:off x="1647464" y="207882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FFB740"/>
                </a:solidFill>
                <a:effectLst/>
                <a:uLnTx/>
                <a:uFillTx/>
                <a:latin typeface="Cambria" panose="02040503050406030204" pitchFamily="18" charset="0"/>
                <a:ea typeface="微软雅黑"/>
              </a:endParaRPr>
            </a:p>
          </p:txBody>
        </p:sp>
        <p:sp>
          <p:nvSpPr>
            <p:cNvPr id="42" name="矩形 41"/>
            <p:cNvSpPr/>
            <p:nvPr/>
          </p:nvSpPr>
          <p:spPr>
            <a:xfrm>
              <a:off x="1647465" y="1679756"/>
              <a:ext cx="2241974" cy="978729"/>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smtClean="0">
                  <a:ln>
                    <a:noFill/>
                  </a:ln>
                  <a:solidFill>
                    <a:prstClr val="black">
                      <a:lumMod val="75000"/>
                      <a:lumOff val="25000"/>
                    </a:prstClr>
                  </a:solidFill>
                  <a:effectLst/>
                  <a:uLnTx/>
                  <a:uFillTx/>
                  <a:latin typeface="Cambria" panose="02040503050406030204" pitchFamily="18" charset="0"/>
                  <a:ea typeface="Cambria" panose="02040503050406030204" pitchFamily="18" charset="0"/>
                </a:rPr>
                <a:t>PHONE/ZALO</a:t>
              </a:r>
            </a:p>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2400" b="1" i="1" dirty="0" smtClean="0">
                  <a:solidFill>
                    <a:srgbClr val="FF0000"/>
                  </a:solidFill>
                  <a:latin typeface="Cambria" panose="02040503050406030204" pitchFamily="18" charset="0"/>
                  <a:ea typeface="微软雅黑"/>
                </a:rPr>
                <a:t>0932464370</a:t>
              </a:r>
              <a:endParaRPr kumimoji="0" lang="zh-CN" altLang="en-US" sz="2400" b="1" i="1"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grpSp>
      <p:sp>
        <p:nvSpPr>
          <p:cNvPr id="29" name="文本框 28"/>
          <p:cNvSpPr txBox="1"/>
          <p:nvPr/>
        </p:nvSpPr>
        <p:spPr>
          <a:xfrm>
            <a:off x="2868031" y="368611"/>
            <a:ext cx="650838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THÔNG TIN GIÁO VIÊN</a:t>
            </a:r>
            <a:endParaRPr kumimoji="0" lang="zh-CN" altLang="en-US" sz="4800" b="1" i="0" u="none" strike="noStrike" kern="1200" cap="none" spc="0" normalizeH="0" baseline="0" noProof="0" dirty="0">
              <a:ln>
                <a:noFill/>
              </a:ln>
              <a:solidFill>
                <a:schemeClr val="bg1"/>
              </a:solidFill>
              <a:effectLst/>
              <a:uLnTx/>
              <a:uFillTx/>
              <a:latin typeface="Cambria" panose="02040503050406030204" pitchFamily="18" charset="0"/>
              <a:ea typeface="微软雅黑"/>
            </a:endParaRPr>
          </a:p>
        </p:txBody>
      </p:sp>
      <p:pic>
        <p:nvPicPr>
          <p:cNvPr id="3" name="Graphic 2" descr="Employee badge outline">
            <a:extLst>
              <a:ext uri="{FF2B5EF4-FFF2-40B4-BE49-F238E27FC236}">
                <a16:creationId xmlns:a16="http://schemas.microsoft.com/office/drawing/2014/main" xmlns="" id="{09504380-9543-4EF2-9136-5F10E31CBD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22223" y="2033064"/>
            <a:ext cx="914400" cy="914400"/>
          </a:xfrm>
          <a:prstGeom prst="rect">
            <a:avLst/>
          </a:prstGeom>
        </p:spPr>
      </p:pic>
      <p:pic>
        <p:nvPicPr>
          <p:cNvPr id="5" name="Graphic 4" descr="Smart Phone with solid fill">
            <a:extLst>
              <a:ext uri="{FF2B5EF4-FFF2-40B4-BE49-F238E27FC236}">
                <a16:creationId xmlns:a16="http://schemas.microsoft.com/office/drawing/2014/main" xmlns="" id="{38469A84-0813-40F8-B340-AF1245748DD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22223" y="4457229"/>
            <a:ext cx="914400" cy="914400"/>
          </a:xfrm>
          <a:prstGeom prst="rect">
            <a:avLst/>
          </a:prstGeom>
        </p:spPr>
      </p:pic>
      <p:pic>
        <p:nvPicPr>
          <p:cNvPr id="7" name="Graphic 6" descr="Email outline">
            <a:extLst>
              <a:ext uri="{FF2B5EF4-FFF2-40B4-BE49-F238E27FC236}">
                <a16:creationId xmlns:a16="http://schemas.microsoft.com/office/drawing/2014/main" xmlns="" id="{4498C876-2F77-4BE9-9D5D-DD45573723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122223" y="3342000"/>
            <a:ext cx="914400" cy="91440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82" y="0"/>
            <a:ext cx="1432058" cy="1467929"/>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36372" y="2620105"/>
            <a:ext cx="3837904" cy="2397924"/>
          </a:xfrm>
          <a:prstGeom prst="rect">
            <a:avLst/>
          </a:prstGeom>
        </p:spPr>
      </p:pic>
    </p:spTree>
    <p:extLst>
      <p:ext uri="{BB962C8B-B14F-4D97-AF65-F5344CB8AC3E}">
        <p14:creationId xmlns:p14="http://schemas.microsoft.com/office/powerpoint/2010/main" val="3651311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BE5A414-AD6F-4E5C-B299-06250CA6FB79}"/>
              </a:ext>
            </a:extLst>
          </p:cNvPr>
          <p:cNvSpPr/>
          <p:nvPr/>
        </p:nvSpPr>
        <p:spPr>
          <a:xfrm>
            <a:off x="0" y="0"/>
            <a:ext cx="12192000" cy="12722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THAM KHẢO MỘT SỐ</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BÀI TẬP PHÁT TRIỂN SỨC NHANH</a:t>
            </a:r>
          </a:p>
        </p:txBody>
      </p:sp>
      <mc:AlternateContent xmlns:mc="http://schemas.openxmlformats.org/markup-compatibility/2006">
        <mc:Choice xmlns:am3d="http://schemas.microsoft.com/office/drawing/2017/model3d" xmlns="" Requires="am3d">
          <p:graphicFrame>
            <p:nvGraphicFramePr>
              <p:cNvPr id="6" name="3D Model 5" descr="Soccer ball">
                <a:extLst>
                  <a:ext uri="{FF2B5EF4-FFF2-40B4-BE49-F238E27FC236}">
                    <a16:creationId xmlns:a16="http://schemas.microsoft.com/office/drawing/2014/main" id="{382FEDC5-ED1D-4BAA-AC7A-567957F8F01E}"/>
                  </a:ext>
                </a:extLst>
              </p:cNvPr>
              <p:cNvGraphicFramePr>
                <a:graphicFrameLocks noChangeAspect="1"/>
              </p:cNvGraphicFramePr>
              <p:nvPr>
                <p:extLst>
                  <p:ext uri="{D42A27DB-BD31-4B8C-83A1-F6EECF244321}">
                    <p14:modId xmlns:p14="http://schemas.microsoft.com/office/powerpoint/2010/main" val="1127240490"/>
                  </p:ext>
                </p:extLst>
              </p:nvPr>
            </p:nvGraphicFramePr>
            <p:xfrm>
              <a:off x="10712813" y="662608"/>
              <a:ext cx="1611706" cy="1788033"/>
            </p:xfrm>
            <a:graphic>
              <a:graphicData uri="http://schemas.microsoft.com/office/drawing/2017/model3d">
                <am3d:model3d r:embed="rId6">
                  <am3d:spPr>
                    <a:xfrm>
                      <a:off x="0" y="0"/>
                      <a:ext cx="1611706" cy="1788033"/>
                    </a:xfrm>
                    <a:prstGeom prst="rect">
                      <a:avLst/>
                    </a:prstGeom>
                  </am3d:spPr>
                  <am3d:camera>
                    <am3d:pos x="0" y="0" z="81469193"/>
                    <am3d:up dx="0" dy="36000000" dz="0"/>
                    <am3d:lookAt x="0" y="0" z="0"/>
                    <am3d:perspective fov="2700000"/>
                  </am3d:camera>
                  <am3d:trans>
                    <am3d:meterPerModelUnit n="4545592" d="1000000"/>
                    <am3d:preTrans dx="-201138" dy="-18600209" dz="-351418"/>
                    <am3d:scale>
                      <am3d:sx n="1000000" d="1000000"/>
                      <am3d:sy n="1000000" d="1000000"/>
                      <am3d:sz n="1000000" d="1000000"/>
                    </am3d:scale>
                    <am3d:rot/>
                    <am3d:postTrans dx="0" dy="0" dz="0"/>
                  </am3d:trans>
                  <am3d:raster rName="Office3DRenderer" rVer="16.0.8326">
                    <am3d:blip r:embed="rId7"/>
                  </am3d:raster>
                  <am3d:objViewport viewportSz="28747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occer ball">
                <a:extLst>
                  <a:ext uri="{FF2B5EF4-FFF2-40B4-BE49-F238E27FC236}">
                    <a16:creationId xmlns="" xmlns:a16="http://schemas.microsoft.com/office/drawing/2014/main" id="{382FEDC5-ED1D-4BAA-AC7A-567957F8F01E}"/>
                  </a:ext>
                </a:extLst>
              </p:cNvPr>
              <p:cNvPicPr>
                <a:picLocks noGrp="1" noRot="1" noChangeAspect="1" noMove="1" noResize="1" noEditPoints="1" noAdjustHandles="1" noChangeArrowheads="1" noChangeShapeType="1" noCrop="1"/>
              </p:cNvPicPr>
              <p:nvPr/>
            </p:nvPicPr>
            <p:blipFill>
              <a:blip r:embed="rId8"/>
              <a:stretch>
                <a:fillRect/>
              </a:stretch>
            </p:blipFill>
            <p:spPr>
              <a:xfrm>
                <a:off x="10712813" y="662608"/>
                <a:ext cx="1611706" cy="1788033"/>
              </a:xfrm>
              <a:prstGeom prst="rect">
                <a:avLst/>
              </a:prstGeom>
            </p:spPr>
          </p:pic>
        </mc:Fallback>
      </mc:AlternateContent>
      <p:sp>
        <p:nvSpPr>
          <p:cNvPr id="4" name="Rectangle 3"/>
          <p:cNvSpPr/>
          <p:nvPr/>
        </p:nvSpPr>
        <p:spPr>
          <a:xfrm>
            <a:off x="614571" y="1536174"/>
            <a:ext cx="10392589" cy="563231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AutoNum type="arabicPeriod"/>
            </a:pP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t>
            </a: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ạy 3 lần x30m tốc độ cao</a:t>
            </a:r>
          </a:p>
          <a:p>
            <a:pPr marL="457200" indent="-457200">
              <a:buAutoNum type="arabicPeriod"/>
            </a:pPr>
            <a:r>
              <a:rPr lang="vi-VN"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Chạy tăng dần tốc độ x20m</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Chạy biến tốc</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Bật cao tại chỗ</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Bật ếch bằng hai chân</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Bật xa liên tiếp</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Bật nhảy tại chỗ luân phiên hai chân liên tục</a:t>
            </a:r>
          </a:p>
          <a:p>
            <a: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trên bục</a:t>
            </a:r>
          </a:p>
          <a:p>
            <a:pPr marL="457200" indent="-457200">
              <a:buAutoNum type="arabicPeriod"/>
            </a:pPr>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Chạy nâng cao đùi tại chỗ</a:t>
            </a:r>
          </a:p>
          <a:p>
            <a:pPr marL="457200" indent="-457200">
              <a:buAutoNum type="arabicPeriod"/>
            </a:pP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7153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A picture containing person, sport, person&#10;&#10;Description automatically generated">
            <a:extLst>
              <a:ext uri="{FF2B5EF4-FFF2-40B4-BE49-F238E27FC236}">
                <a16:creationId xmlns="" xmlns:a16="http://schemas.microsoft.com/office/drawing/2014/main" id="{A6B95611-90FD-490F-97CB-452B607BBD46}"/>
              </a:ext>
            </a:extLst>
          </p:cNvPr>
          <p:cNvPicPr>
            <a:picLocks noChangeAspect="1"/>
          </p:cNvPicPr>
          <p:nvPr/>
        </p:nvPicPr>
        <p:blipFill rotWithShape="1">
          <a:blip r:embed="rId2">
            <a:extLst>
              <a:ext uri="{28A0092B-C50C-407E-A947-70E740481C1C}">
                <a14:useLocalDpi xmlns:a14="http://schemas.microsoft.com/office/drawing/2010/main" val="0"/>
              </a:ext>
            </a:extLst>
          </a:blip>
          <a:srcRect l="24396" r="24396"/>
          <a:stretch>
            <a:fillRect/>
          </a:stretch>
        </p:blipFill>
        <p:spPr>
          <a:xfrm>
            <a:off x="6527135" y="18441"/>
            <a:ext cx="5664867" cy="6857999"/>
          </a:xfrm>
          <a:prstGeom prst="rect">
            <a:avLst/>
          </a:prstGeom>
        </p:spPr>
      </p:pic>
      <p:pic>
        <p:nvPicPr>
          <p:cNvPr id="3" name="图片 2"/>
          <p:cNvPicPr>
            <a:picLocks noChangeAspect="1"/>
          </p:cNvPicPr>
          <p:nvPr/>
        </p:nvPicPr>
        <p:blipFill rotWithShape="1">
          <a:blip r:embed="rId3" cstate="hqprint">
            <a:extLst>
              <a:ext uri="{28A0092B-C50C-407E-A947-70E740481C1C}">
                <a14:useLocalDpi xmlns:a14="http://schemas.microsoft.com/office/drawing/2010/main"/>
              </a:ext>
            </a:extLst>
          </a:blip>
          <a:srcRect t="216" b="533"/>
          <a:stretch/>
        </p:blipFill>
        <p:spPr>
          <a:xfrm>
            <a:off x="2" y="18440"/>
            <a:ext cx="7931886" cy="6858000"/>
          </a:xfrm>
          <a:prstGeom prst="rect">
            <a:avLst/>
          </a:prstGeom>
          <a:solidFill>
            <a:schemeClr val="tx1"/>
          </a:solidFill>
        </p:spPr>
      </p:pic>
      <p:pic>
        <p:nvPicPr>
          <p:cNvPr id="4" name="图片 4"/>
          <p:cNvPicPr>
            <a:picLocks noChangeAspect="1"/>
          </p:cNvPicPr>
          <p:nvPr/>
        </p:nvPicPr>
        <p:blipFill rotWithShape="1">
          <a:blip r:embed="rId4" cstate="hqprint">
            <a:extLst>
              <a:ext uri="{28A0092B-C50C-407E-A947-70E740481C1C}">
                <a14:useLocalDpi xmlns:a14="http://schemas.microsoft.com/office/drawing/2010/main"/>
              </a:ext>
            </a:extLst>
          </a:blip>
          <a:srcRect r="5290"/>
          <a:stretch/>
        </p:blipFill>
        <p:spPr>
          <a:xfrm>
            <a:off x="11444658" y="3429000"/>
            <a:ext cx="747342" cy="3447440"/>
          </a:xfrm>
          <a:prstGeom prst="rect">
            <a:avLst/>
          </a:prstGeom>
        </p:spPr>
      </p:pic>
      <p:sp>
        <p:nvSpPr>
          <p:cNvPr id="6" name="文本框 6"/>
          <p:cNvSpPr txBox="1"/>
          <p:nvPr/>
        </p:nvSpPr>
        <p:spPr>
          <a:xfrm>
            <a:off x="584493" y="272548"/>
            <a:ext cx="5942642" cy="1015663"/>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EB2B20"/>
                </a:solidFill>
                <a:effectLst/>
                <a:uLnTx/>
                <a:uFillTx/>
                <a:latin typeface="Cambria" panose="02040503050406030204" pitchFamily="18" charset="0"/>
                <a:ea typeface="Cambria" panose="02040503050406030204" pitchFamily="18" charset="0"/>
              </a:rPr>
              <a:t>BÀI</a:t>
            </a:r>
            <a:r>
              <a:rPr kumimoji="0" lang="en-US" altLang="zh-CN" sz="6000" b="1" i="0" u="none" strike="noStrike" kern="1200" cap="none" spc="0" normalizeH="0" noProof="0" dirty="0">
                <a:ln>
                  <a:noFill/>
                </a:ln>
                <a:solidFill>
                  <a:srgbClr val="EB2B20"/>
                </a:solidFill>
                <a:effectLst/>
                <a:uLnTx/>
                <a:uFillTx/>
                <a:latin typeface="Cambria" panose="02040503050406030204" pitchFamily="18" charset="0"/>
                <a:ea typeface="Cambria" panose="02040503050406030204" pitchFamily="18" charset="0"/>
              </a:rPr>
              <a:t> TẬP VỀ NHÀ</a:t>
            </a:r>
            <a:endParaRPr kumimoji="0" lang="zh-CN" altLang="en-US" sz="6000" b="1" i="0" u="none" strike="noStrike" kern="1200" cap="none" spc="0" normalizeH="0" baseline="0" noProof="0" dirty="0">
              <a:ln>
                <a:noFill/>
              </a:ln>
              <a:solidFill>
                <a:srgbClr val="EB2B20"/>
              </a:solidFill>
              <a:effectLst/>
              <a:uLnTx/>
              <a:uFillTx/>
              <a:latin typeface="Cambria" panose="02040503050406030204" pitchFamily="18" charset="0"/>
              <a:ea typeface="微软雅黑"/>
            </a:endParaRPr>
          </a:p>
        </p:txBody>
      </p:sp>
      <p:sp>
        <p:nvSpPr>
          <p:cNvPr id="7" name="椭圆 1"/>
          <p:cNvSpPr/>
          <p:nvPr/>
        </p:nvSpPr>
        <p:spPr>
          <a:xfrm>
            <a:off x="1093607"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8" name="椭圆 8"/>
          <p:cNvSpPr/>
          <p:nvPr/>
        </p:nvSpPr>
        <p:spPr>
          <a:xfrm>
            <a:off x="1849549"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9" name="椭圆 9"/>
          <p:cNvSpPr/>
          <p:nvPr/>
        </p:nvSpPr>
        <p:spPr>
          <a:xfrm>
            <a:off x="2605492"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0" name="椭圆 10"/>
          <p:cNvSpPr/>
          <p:nvPr/>
        </p:nvSpPr>
        <p:spPr>
          <a:xfrm>
            <a:off x="1230927" y="4701472"/>
            <a:ext cx="245890" cy="245518"/>
          </a:xfrm>
          <a:custGeom>
            <a:avLst/>
            <a:gdLst>
              <a:gd name="connsiteX0" fmla="*/ 405056 w 607639"/>
              <a:gd name="connsiteY0" fmla="*/ 353896 h 606722"/>
              <a:gd name="connsiteX1" fmla="*/ 387165 w 607639"/>
              <a:gd name="connsiteY1" fmla="*/ 361361 h 606722"/>
              <a:gd name="connsiteX2" fmla="*/ 336519 w 607639"/>
              <a:gd name="connsiteY2" fmla="*/ 411837 h 606722"/>
              <a:gd name="connsiteX3" fmla="*/ 331090 w 607639"/>
              <a:gd name="connsiteY3" fmla="*/ 420102 h 606722"/>
              <a:gd name="connsiteX4" fmla="*/ 331090 w 607639"/>
              <a:gd name="connsiteY4" fmla="*/ 439386 h 606722"/>
              <a:gd name="connsiteX5" fmla="*/ 336519 w 607639"/>
              <a:gd name="connsiteY5" fmla="*/ 447651 h 606722"/>
              <a:gd name="connsiteX6" fmla="*/ 387165 w 607639"/>
              <a:gd name="connsiteY6" fmla="*/ 498216 h 606722"/>
              <a:gd name="connsiteX7" fmla="*/ 405056 w 607639"/>
              <a:gd name="connsiteY7" fmla="*/ 505592 h 606722"/>
              <a:gd name="connsiteX8" fmla="*/ 422946 w 607639"/>
              <a:gd name="connsiteY8" fmla="*/ 498216 h 606722"/>
              <a:gd name="connsiteX9" fmla="*/ 422946 w 607639"/>
              <a:gd name="connsiteY9" fmla="*/ 462403 h 606722"/>
              <a:gd name="connsiteX10" fmla="*/ 415559 w 607639"/>
              <a:gd name="connsiteY10" fmla="*/ 455027 h 606722"/>
              <a:gd name="connsiteX11" fmla="*/ 506347 w 607639"/>
              <a:gd name="connsiteY11" fmla="*/ 455027 h 606722"/>
              <a:gd name="connsiteX12" fmla="*/ 531626 w 607639"/>
              <a:gd name="connsiteY12" fmla="*/ 429788 h 606722"/>
              <a:gd name="connsiteX13" fmla="*/ 506347 w 607639"/>
              <a:gd name="connsiteY13" fmla="*/ 404461 h 606722"/>
              <a:gd name="connsiteX14" fmla="*/ 415559 w 607639"/>
              <a:gd name="connsiteY14" fmla="*/ 404461 h 606722"/>
              <a:gd name="connsiteX15" fmla="*/ 422946 w 607639"/>
              <a:gd name="connsiteY15" fmla="*/ 397085 h 606722"/>
              <a:gd name="connsiteX16" fmla="*/ 422946 w 607639"/>
              <a:gd name="connsiteY16" fmla="*/ 361361 h 606722"/>
              <a:gd name="connsiteX17" fmla="*/ 405056 w 607639"/>
              <a:gd name="connsiteY17" fmla="*/ 353896 h 606722"/>
              <a:gd name="connsiteX18" fmla="*/ 430423 w 607639"/>
              <a:gd name="connsiteY18" fmla="*/ 252766 h 606722"/>
              <a:gd name="connsiteX19" fmla="*/ 607639 w 607639"/>
              <a:gd name="connsiteY19" fmla="*/ 429788 h 606722"/>
              <a:gd name="connsiteX20" fmla="*/ 430423 w 607639"/>
              <a:gd name="connsiteY20" fmla="*/ 606722 h 606722"/>
              <a:gd name="connsiteX21" fmla="*/ 253118 w 607639"/>
              <a:gd name="connsiteY21" fmla="*/ 429788 h 606722"/>
              <a:gd name="connsiteX22" fmla="*/ 430423 w 607639"/>
              <a:gd name="connsiteY22" fmla="*/ 252766 h 606722"/>
              <a:gd name="connsiteX23" fmla="*/ 87492 w 607639"/>
              <a:gd name="connsiteY23" fmla="*/ 0 h 606722"/>
              <a:gd name="connsiteX24" fmla="*/ 227853 w 607639"/>
              <a:gd name="connsiteY24" fmla="*/ 0 h 606722"/>
              <a:gd name="connsiteX25" fmla="*/ 379786 w 607639"/>
              <a:gd name="connsiteY25" fmla="*/ 0 h 606722"/>
              <a:gd name="connsiteX26" fmla="*/ 520058 w 607639"/>
              <a:gd name="connsiteY26" fmla="*/ 0 h 606722"/>
              <a:gd name="connsiteX27" fmla="*/ 607639 w 607639"/>
              <a:gd name="connsiteY27" fmla="*/ 87360 h 606722"/>
              <a:gd name="connsiteX28" fmla="*/ 607639 w 607639"/>
              <a:gd name="connsiteY28" fmla="*/ 176942 h 606722"/>
              <a:gd name="connsiteX29" fmla="*/ 582273 w 607639"/>
              <a:gd name="connsiteY29" fmla="*/ 202270 h 606722"/>
              <a:gd name="connsiteX30" fmla="*/ 556995 w 607639"/>
              <a:gd name="connsiteY30" fmla="*/ 176942 h 606722"/>
              <a:gd name="connsiteX31" fmla="*/ 556995 w 607639"/>
              <a:gd name="connsiteY31" fmla="*/ 87360 h 606722"/>
              <a:gd name="connsiteX32" fmla="*/ 520058 w 607639"/>
              <a:gd name="connsiteY32" fmla="*/ 50568 h 606722"/>
              <a:gd name="connsiteX33" fmla="*/ 405063 w 607639"/>
              <a:gd name="connsiteY33" fmla="*/ 50568 h 606722"/>
              <a:gd name="connsiteX34" fmla="*/ 405063 w 607639"/>
              <a:gd name="connsiteY34" fmla="*/ 176942 h 606722"/>
              <a:gd name="connsiteX35" fmla="*/ 391712 w 607639"/>
              <a:gd name="connsiteY35" fmla="*/ 199249 h 606722"/>
              <a:gd name="connsiteX36" fmla="*/ 379786 w 607639"/>
              <a:gd name="connsiteY36" fmla="*/ 202270 h 606722"/>
              <a:gd name="connsiteX37" fmla="*/ 365723 w 607639"/>
              <a:gd name="connsiteY37" fmla="*/ 198004 h 606722"/>
              <a:gd name="connsiteX38" fmla="*/ 303775 w 607639"/>
              <a:gd name="connsiteY38" fmla="*/ 156768 h 606722"/>
              <a:gd name="connsiteX39" fmla="*/ 241916 w 607639"/>
              <a:gd name="connsiteY39" fmla="*/ 198004 h 606722"/>
              <a:gd name="connsiteX40" fmla="*/ 215927 w 607639"/>
              <a:gd name="connsiteY40" fmla="*/ 199249 h 606722"/>
              <a:gd name="connsiteX41" fmla="*/ 202576 w 607639"/>
              <a:gd name="connsiteY41" fmla="*/ 176942 h 606722"/>
              <a:gd name="connsiteX42" fmla="*/ 202576 w 607639"/>
              <a:gd name="connsiteY42" fmla="*/ 50568 h 606722"/>
              <a:gd name="connsiteX43" fmla="*/ 87492 w 607639"/>
              <a:gd name="connsiteY43" fmla="*/ 50568 h 606722"/>
              <a:gd name="connsiteX44" fmla="*/ 50644 w 607639"/>
              <a:gd name="connsiteY44" fmla="*/ 87360 h 606722"/>
              <a:gd name="connsiteX45" fmla="*/ 50644 w 607639"/>
              <a:gd name="connsiteY45" fmla="*/ 519273 h 606722"/>
              <a:gd name="connsiteX46" fmla="*/ 87492 w 607639"/>
              <a:gd name="connsiteY46" fmla="*/ 556154 h 606722"/>
              <a:gd name="connsiteX47" fmla="*/ 202576 w 607639"/>
              <a:gd name="connsiteY47" fmla="*/ 556154 h 606722"/>
              <a:gd name="connsiteX48" fmla="*/ 227853 w 607639"/>
              <a:gd name="connsiteY48" fmla="*/ 581394 h 606722"/>
              <a:gd name="connsiteX49" fmla="*/ 202576 w 607639"/>
              <a:gd name="connsiteY49" fmla="*/ 606722 h 606722"/>
              <a:gd name="connsiteX50" fmla="*/ 87492 w 607639"/>
              <a:gd name="connsiteY50" fmla="*/ 606722 h 606722"/>
              <a:gd name="connsiteX51" fmla="*/ 0 w 607639"/>
              <a:gd name="connsiteY51" fmla="*/ 519273 h 606722"/>
              <a:gd name="connsiteX52" fmla="*/ 0 w 607639"/>
              <a:gd name="connsiteY52" fmla="*/ 87360 h 606722"/>
              <a:gd name="connsiteX53" fmla="*/ 87492 w 607639"/>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7639" h="606722">
                <a:moveTo>
                  <a:pt x="405056" y="353896"/>
                </a:moveTo>
                <a:cubicBezTo>
                  <a:pt x="398580" y="353896"/>
                  <a:pt x="392105" y="356385"/>
                  <a:pt x="387165" y="361361"/>
                </a:cubicBezTo>
                <a:lnTo>
                  <a:pt x="336519" y="411837"/>
                </a:lnTo>
                <a:cubicBezTo>
                  <a:pt x="334205" y="414237"/>
                  <a:pt x="332336" y="416992"/>
                  <a:pt x="331090" y="420102"/>
                </a:cubicBezTo>
                <a:cubicBezTo>
                  <a:pt x="328508" y="426234"/>
                  <a:pt x="328508" y="433254"/>
                  <a:pt x="331090" y="439386"/>
                </a:cubicBezTo>
                <a:cubicBezTo>
                  <a:pt x="332336" y="442496"/>
                  <a:pt x="334205" y="445251"/>
                  <a:pt x="336519" y="447651"/>
                </a:cubicBezTo>
                <a:lnTo>
                  <a:pt x="387165" y="498216"/>
                </a:lnTo>
                <a:cubicBezTo>
                  <a:pt x="392060" y="503103"/>
                  <a:pt x="398558" y="505592"/>
                  <a:pt x="405056" y="505592"/>
                </a:cubicBezTo>
                <a:cubicBezTo>
                  <a:pt x="411553" y="505592"/>
                  <a:pt x="418051" y="503103"/>
                  <a:pt x="422946" y="498216"/>
                </a:cubicBezTo>
                <a:cubicBezTo>
                  <a:pt x="432826" y="488263"/>
                  <a:pt x="432826" y="472356"/>
                  <a:pt x="422946" y="462403"/>
                </a:cubicBezTo>
                <a:lnTo>
                  <a:pt x="415559" y="455027"/>
                </a:lnTo>
                <a:lnTo>
                  <a:pt x="506347" y="455027"/>
                </a:lnTo>
                <a:cubicBezTo>
                  <a:pt x="520322" y="455027"/>
                  <a:pt x="531626" y="443741"/>
                  <a:pt x="531626" y="429788"/>
                </a:cubicBezTo>
                <a:cubicBezTo>
                  <a:pt x="531626" y="415836"/>
                  <a:pt x="520322" y="404461"/>
                  <a:pt x="506347" y="404461"/>
                </a:cubicBezTo>
                <a:lnTo>
                  <a:pt x="415559" y="404461"/>
                </a:lnTo>
                <a:lnTo>
                  <a:pt x="422946" y="397085"/>
                </a:lnTo>
                <a:cubicBezTo>
                  <a:pt x="432826" y="387221"/>
                  <a:pt x="432826" y="371225"/>
                  <a:pt x="422946" y="361361"/>
                </a:cubicBezTo>
                <a:cubicBezTo>
                  <a:pt x="418006" y="356385"/>
                  <a:pt x="411531" y="353896"/>
                  <a:pt x="405056" y="353896"/>
                </a:cubicBezTo>
                <a:close/>
                <a:moveTo>
                  <a:pt x="430423" y="252766"/>
                </a:moveTo>
                <a:cubicBezTo>
                  <a:pt x="528065" y="252766"/>
                  <a:pt x="607639" y="332213"/>
                  <a:pt x="607639" y="429788"/>
                </a:cubicBezTo>
                <a:cubicBezTo>
                  <a:pt x="607639" y="527364"/>
                  <a:pt x="528065" y="606722"/>
                  <a:pt x="430423" y="606722"/>
                </a:cubicBezTo>
                <a:cubicBezTo>
                  <a:pt x="332692" y="606722"/>
                  <a:pt x="253118" y="527275"/>
                  <a:pt x="253118" y="429788"/>
                </a:cubicBezTo>
                <a:cubicBezTo>
                  <a:pt x="253118" y="332213"/>
                  <a:pt x="332692" y="252766"/>
                  <a:pt x="430423" y="252766"/>
                </a:cubicBezTo>
                <a:close/>
                <a:moveTo>
                  <a:pt x="87492" y="0"/>
                </a:moveTo>
                <a:lnTo>
                  <a:pt x="227853" y="0"/>
                </a:lnTo>
                <a:lnTo>
                  <a:pt x="379786" y="0"/>
                </a:lnTo>
                <a:lnTo>
                  <a:pt x="520058" y="0"/>
                </a:lnTo>
                <a:cubicBezTo>
                  <a:pt x="568299" y="0"/>
                  <a:pt x="607639" y="39192"/>
                  <a:pt x="607639" y="87360"/>
                </a:cubicBezTo>
                <a:lnTo>
                  <a:pt x="607639" y="176942"/>
                </a:lnTo>
                <a:cubicBezTo>
                  <a:pt x="607639" y="190895"/>
                  <a:pt x="596335" y="202270"/>
                  <a:pt x="582273" y="202270"/>
                </a:cubicBezTo>
                <a:cubicBezTo>
                  <a:pt x="568299" y="202270"/>
                  <a:pt x="556995" y="190895"/>
                  <a:pt x="556995" y="176942"/>
                </a:cubicBezTo>
                <a:lnTo>
                  <a:pt x="556995" y="87360"/>
                </a:lnTo>
                <a:cubicBezTo>
                  <a:pt x="556995" y="67098"/>
                  <a:pt x="540440" y="50568"/>
                  <a:pt x="520058" y="50568"/>
                </a:cubicBezTo>
                <a:lnTo>
                  <a:pt x="405063" y="50568"/>
                </a:lnTo>
                <a:lnTo>
                  <a:pt x="405063" y="176942"/>
                </a:lnTo>
                <a:cubicBezTo>
                  <a:pt x="405063" y="186274"/>
                  <a:pt x="399901" y="194805"/>
                  <a:pt x="391712" y="199249"/>
                </a:cubicBezTo>
                <a:cubicBezTo>
                  <a:pt x="387974" y="201204"/>
                  <a:pt x="383880" y="202270"/>
                  <a:pt x="379786" y="202270"/>
                </a:cubicBezTo>
                <a:cubicBezTo>
                  <a:pt x="374801" y="202270"/>
                  <a:pt x="369906" y="200848"/>
                  <a:pt x="365723" y="198004"/>
                </a:cubicBezTo>
                <a:lnTo>
                  <a:pt x="303775" y="156768"/>
                </a:lnTo>
                <a:lnTo>
                  <a:pt x="241916" y="198004"/>
                </a:lnTo>
                <a:cubicBezTo>
                  <a:pt x="234173" y="203159"/>
                  <a:pt x="224115" y="203603"/>
                  <a:pt x="215927" y="199249"/>
                </a:cubicBezTo>
                <a:cubicBezTo>
                  <a:pt x="207649" y="194805"/>
                  <a:pt x="202576" y="186274"/>
                  <a:pt x="202576" y="176942"/>
                </a:cubicBezTo>
                <a:lnTo>
                  <a:pt x="202576" y="50568"/>
                </a:lnTo>
                <a:lnTo>
                  <a:pt x="87492" y="50568"/>
                </a:lnTo>
                <a:cubicBezTo>
                  <a:pt x="67199" y="50568"/>
                  <a:pt x="50644" y="67098"/>
                  <a:pt x="50644" y="87360"/>
                </a:cubicBezTo>
                <a:lnTo>
                  <a:pt x="50644" y="519273"/>
                </a:lnTo>
                <a:cubicBezTo>
                  <a:pt x="50644" y="539624"/>
                  <a:pt x="67199" y="556154"/>
                  <a:pt x="87492" y="556154"/>
                </a:cubicBezTo>
                <a:lnTo>
                  <a:pt x="202576" y="556154"/>
                </a:lnTo>
                <a:cubicBezTo>
                  <a:pt x="216550" y="556154"/>
                  <a:pt x="227853" y="567441"/>
                  <a:pt x="227853" y="581394"/>
                </a:cubicBezTo>
                <a:cubicBezTo>
                  <a:pt x="227853" y="595347"/>
                  <a:pt x="216550" y="606722"/>
                  <a:pt x="202576" y="606722"/>
                </a:cubicBezTo>
                <a:lnTo>
                  <a:pt x="87492" y="606722"/>
                </a:lnTo>
                <a:cubicBezTo>
                  <a:pt x="39251" y="606722"/>
                  <a:pt x="0" y="567441"/>
                  <a:pt x="0" y="519273"/>
                </a:cubicBezTo>
                <a:lnTo>
                  <a:pt x="0" y="87360"/>
                </a:lnTo>
                <a:cubicBezTo>
                  <a:pt x="0" y="39192"/>
                  <a:pt x="39251" y="0"/>
                  <a:pt x="87492"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4" name="TextBox 13"/>
          <p:cNvSpPr txBox="1"/>
          <p:nvPr/>
        </p:nvSpPr>
        <p:spPr>
          <a:xfrm>
            <a:off x="85061" y="2211573"/>
            <a:ext cx="7740502" cy="1685783"/>
          </a:xfrm>
          <a:prstGeom prst="rect">
            <a:avLst/>
          </a:prstGeom>
          <a:noFill/>
          <a:ln>
            <a:solidFill>
              <a:schemeClr val="accent2"/>
            </a:solidFill>
          </a:ln>
        </p:spPr>
        <p:txBody>
          <a:bodyPr wrap="square" rtlCol="0">
            <a:spAutoFit/>
          </a:bodyPr>
          <a:lstStyle/>
          <a:p>
            <a:pPr algn="just">
              <a:lnSpc>
                <a:spcPct val="150000"/>
              </a:lnSpc>
            </a:pPr>
            <a:r>
              <a:rPr lang="en-US" altLang="zh-CN" sz="2400" dirty="0" err="1">
                <a:solidFill>
                  <a:schemeClr val="bg1"/>
                </a:solidFill>
                <a:latin typeface="Cambria" pitchFamily="18" charset="0"/>
                <a:ea typeface="微软雅黑" panose="020B0503020204020204" pitchFamily="34" charset="-122"/>
                <a:cs typeface="Arial" pitchFamily="34" charset="0"/>
              </a:rPr>
              <a:t>Trong</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số</a:t>
            </a:r>
            <a:r>
              <a:rPr lang="en-US" altLang="zh-CN" sz="2400" dirty="0">
                <a:solidFill>
                  <a:schemeClr val="bg1"/>
                </a:solidFill>
                <a:latin typeface="Cambria" pitchFamily="18" charset="0"/>
                <a:ea typeface="微软雅黑" panose="020B0503020204020204" pitchFamily="34" charset="-122"/>
                <a:cs typeface="Arial" pitchFamily="34" charset="0"/>
              </a:rPr>
              <a:t> 4 </a:t>
            </a:r>
            <a:r>
              <a:rPr lang="en-US" altLang="zh-CN" sz="2400" dirty="0" err="1">
                <a:solidFill>
                  <a:schemeClr val="bg1"/>
                </a:solidFill>
                <a:latin typeface="Cambria" pitchFamily="18" charset="0"/>
                <a:ea typeface="微软雅黑" panose="020B0503020204020204" pitchFamily="34" charset="-122"/>
                <a:cs typeface="Arial" pitchFamily="34" charset="0"/>
              </a:rPr>
              <a:t>bài</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tập</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phát</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triển</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sức</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nhanh</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mà</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em</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đã</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học</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hãy</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chọn</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một</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bài</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tập</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mà</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em</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yêu</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thích</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và</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tập</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luyện</a:t>
            </a:r>
            <a:r>
              <a:rPr lang="en-US" altLang="zh-CN" sz="2400" dirty="0">
                <a:solidFill>
                  <a:schemeClr val="bg1"/>
                </a:solidFill>
                <a:latin typeface="Cambria" pitchFamily="18" charset="0"/>
                <a:ea typeface="微软雅黑" panose="020B0503020204020204" pitchFamily="34" charset="-122"/>
                <a:cs typeface="Arial" pitchFamily="34" charset="0"/>
              </a:rPr>
              <a:t>. Quay video </a:t>
            </a:r>
            <a:r>
              <a:rPr lang="en-US" altLang="zh-CN" sz="2400" dirty="0" err="1">
                <a:solidFill>
                  <a:schemeClr val="bg1"/>
                </a:solidFill>
                <a:latin typeface="Cambria" pitchFamily="18" charset="0"/>
                <a:ea typeface="微软雅黑" panose="020B0503020204020204" pitchFamily="34" charset="-122"/>
                <a:cs typeface="Arial" pitchFamily="34" charset="0"/>
              </a:rPr>
              <a:t>và</a:t>
            </a:r>
            <a:r>
              <a:rPr lang="en-US" altLang="zh-CN" sz="2400" dirty="0">
                <a:solidFill>
                  <a:schemeClr val="bg1"/>
                </a:solidFill>
                <a:latin typeface="Cambria" pitchFamily="18" charset="0"/>
                <a:ea typeface="微软雅黑" panose="020B0503020204020204" pitchFamily="34" charset="-122"/>
                <a:cs typeface="Arial" pitchFamily="34" charset="0"/>
              </a:rPr>
              <a:t> GVBM </a:t>
            </a:r>
            <a:r>
              <a:rPr lang="en-US" altLang="zh-CN" sz="2400" dirty="0" err="1">
                <a:solidFill>
                  <a:schemeClr val="bg1"/>
                </a:solidFill>
                <a:latin typeface="Cambria" pitchFamily="18" charset="0"/>
                <a:ea typeface="微软雅黑" panose="020B0503020204020204" pitchFamily="34" charset="-122"/>
                <a:cs typeface="Arial" pitchFamily="34" charset="0"/>
              </a:rPr>
              <a:t>sẽ</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kiểm</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tra</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vào</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buổi</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học</a:t>
            </a:r>
            <a:r>
              <a:rPr lang="en-US" altLang="zh-CN" sz="2400" dirty="0">
                <a:solidFill>
                  <a:schemeClr val="bg1"/>
                </a:solidFill>
                <a:latin typeface="Cambria" pitchFamily="18" charset="0"/>
                <a:ea typeface="微软雅黑" panose="020B0503020204020204" pitchFamily="34" charset="-122"/>
                <a:cs typeface="Arial" pitchFamily="34" charset="0"/>
              </a:rPr>
              <a:t> </a:t>
            </a:r>
            <a:r>
              <a:rPr lang="en-US" altLang="zh-CN" sz="2400" dirty="0" err="1">
                <a:solidFill>
                  <a:schemeClr val="bg1"/>
                </a:solidFill>
                <a:latin typeface="Cambria" pitchFamily="18" charset="0"/>
                <a:ea typeface="微软雅黑" panose="020B0503020204020204" pitchFamily="34" charset="-122"/>
                <a:cs typeface="Arial" pitchFamily="34" charset="0"/>
              </a:rPr>
              <a:t>sau</a:t>
            </a:r>
            <a:r>
              <a:rPr lang="en-US" altLang="zh-CN" sz="2400" dirty="0">
                <a:solidFill>
                  <a:schemeClr val="bg1"/>
                </a:solidFill>
                <a:latin typeface="Cambria" pitchFamily="18" charset="0"/>
                <a:ea typeface="微软雅黑" panose="020B0503020204020204" pitchFamily="34" charset="-122"/>
                <a:cs typeface="Arial" pitchFamily="34" charset="0"/>
              </a:rPr>
              <a:t>.</a:t>
            </a:r>
            <a:r>
              <a:rPr lang="en-US" altLang="zh-CN" sz="2400" dirty="0">
                <a:latin typeface="Cambria" pitchFamily="18" charset="0"/>
                <a:ea typeface="微软雅黑" panose="020B0503020204020204" pitchFamily="34" charset="-122"/>
                <a:cs typeface="Arial" pitchFamily="34" charset="0"/>
              </a:rPr>
              <a:t>.</a:t>
            </a:r>
          </a:p>
        </p:txBody>
      </p:sp>
    </p:spTree>
    <p:extLst>
      <p:ext uri="{BB962C8B-B14F-4D97-AF65-F5344CB8AC3E}">
        <p14:creationId xmlns:p14="http://schemas.microsoft.com/office/powerpoint/2010/main" val="7215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smtClean="0">
                <a:solidFill>
                  <a:srgbClr val="002060"/>
                </a:solidFill>
                <a:latin typeface="Cambria" panose="02040503050406030204" pitchFamily="18" charset="0"/>
                <a:ea typeface="Cambria" panose="02040503050406030204" pitchFamily="18" charset="0"/>
                <a:cs typeface="Arial" pitchFamily="34" charset="0"/>
              </a:rPr>
              <a:t>Trang</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gọn</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gàng</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nghiêm</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túc</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phù</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hợp</a:t>
            </a:r>
            <a:r>
              <a:rPr lang="en-US" sz="2800" dirty="0" smtClean="0">
                <a:solidFill>
                  <a:srgbClr val="002060"/>
                </a:solidFill>
                <a:latin typeface="Cambria" panose="02040503050406030204" pitchFamily="18" charset="0"/>
                <a:ea typeface="Cambria" panose="02040503050406030204" pitchFamily="18" charset="0"/>
                <a:cs typeface="Arial" pitchFamily="34" charset="0"/>
              </a:rPr>
              <a:t>.</a:t>
            </a:r>
            <a:endParaRPr lang="en-US" sz="2800" dirty="0">
              <a:solidFill>
                <a:srgbClr val="002060"/>
              </a:solidFill>
              <a:latin typeface="Cambria" panose="02040503050406030204" pitchFamily="18" charset="0"/>
              <a:ea typeface="Cambria" panose="02040503050406030204" pitchFamily="18" charset="0"/>
              <a:cs typeface="Arial" pitchFamily="34" charset="0"/>
            </a:endParaRPr>
          </a:p>
        </p:txBody>
      </p:sp>
      <p:sp>
        <p:nvSpPr>
          <p:cNvPr id="35" name="矩形 34"/>
          <p:cNvSpPr/>
          <p:nvPr/>
        </p:nvSpPr>
        <p:spPr>
          <a:xfrm>
            <a:off x="1527572" y="2913218"/>
            <a:ext cx="5335739" cy="1384995"/>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Bật</a:t>
            </a:r>
            <a:r>
              <a:rPr lang="en-US" sz="2800" dirty="0">
                <a:solidFill>
                  <a:srgbClr val="002060"/>
                </a:solidFill>
                <a:latin typeface="Cambria" panose="02040503050406030204" pitchFamily="18" charset="0"/>
                <a:ea typeface="Cambria" panose="02040503050406030204" pitchFamily="18" charset="0"/>
                <a:cs typeface="Arial" pitchFamily="34" charset="0"/>
              </a:rPr>
              <a:t> cam, </a:t>
            </a:r>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chuyên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06755" y="199253"/>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 xmlns:a16="http://schemas.microsoft.com/office/drawing/2014/main" id="{BE5555AE-F162-428C-8BB7-AD40B3C3514D}"/>
              </a:ext>
            </a:extLst>
          </p:cNvPr>
          <p:cNvSpPr/>
          <p:nvPr/>
        </p:nvSpPr>
        <p:spPr>
          <a:xfrm>
            <a:off x="1509995" y="5215447"/>
            <a:ext cx="5357733"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tập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2503512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414A464-9B4B-4C8F-8809-16C6B8182D44}"/>
              </a:ext>
            </a:extLst>
          </p:cNvPr>
          <p:cNvSpPr>
            <a:spLocks noGrp="1"/>
          </p:cNvSpPr>
          <p:nvPr>
            <p:ph type="title"/>
          </p:nvPr>
        </p:nvSpPr>
        <p:spPr>
          <a:xfrm>
            <a:off x="872196" y="2036808"/>
            <a:ext cx="10803988" cy="3590208"/>
          </a:xfrm>
        </p:spPr>
        <p:txBody>
          <a:bodyPr>
            <a:noAutofit/>
          </a:bodyPr>
          <a:lstStyle/>
          <a:p>
            <a:pPr algn="just">
              <a:lnSpc>
                <a:spcPct val="200000"/>
              </a:lnSpc>
            </a:pPr>
            <a:r>
              <a:rPr lang="en-US" sz="2800" dirty="0" smtClean="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US" sz="2800" dirty="0">
                <a:latin typeface="Cambria" panose="02040503050406030204" pitchFamily="18" charset="0"/>
                <a:ea typeface="Microsoft GothicNeo" panose="020B0503020000020004" pitchFamily="34" charset="-127"/>
                <a:cs typeface="Microsoft GothicNeo" panose="020B0503020000020004" pitchFamily="34" charset="-127"/>
              </a:rPr>
              <a:t>L</a:t>
            </a:r>
            <a:r>
              <a:rPr lang="vi-VN" sz="2800" dirty="0" smtClean="0">
                <a:latin typeface="Cambria" panose="02040503050406030204" pitchFamily="18" charset="0"/>
                <a:ea typeface="Microsoft GothicNeo" panose="020B0503020000020004" pitchFamily="34" charset="-127"/>
                <a:cs typeface="Microsoft GothicNeo" panose="020B0503020000020004" pitchFamily="34" charset="-127"/>
              </a:rPr>
              <a:t>à </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hoạt động thể chất nói chung cả trong nhà và ngoài trời với nhiều bộ môn, bài tập.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Mục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tăng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cường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kích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các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nhóm</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những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phận</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quan bên trong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a:t>
            </a: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p>
        </p:txBody>
      </p:sp>
      <p:sp>
        <p:nvSpPr>
          <p:cNvPr id="4" name="Rectangle 3">
            <a:extLst>
              <a:ext uri="{FF2B5EF4-FFF2-40B4-BE49-F238E27FC236}">
                <a16:creationId xmlns="" xmlns:a16="http://schemas.microsoft.com/office/drawing/2014/main" id="{5E988503-E3E8-4AC4-9213-F0529D35FA54}"/>
              </a:ext>
            </a:extLst>
          </p:cNvPr>
          <p:cNvSpPr/>
          <p:nvPr/>
        </p:nvSpPr>
        <p:spPr>
          <a:xfrm flipV="1">
            <a:off x="3205877" y="1230984"/>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6D499A35-BEC8-4430-BB19-060E3EBC8F15}"/>
              </a:ext>
            </a:extLst>
          </p:cNvPr>
          <p:cNvSpPr txBox="1"/>
          <p:nvPr/>
        </p:nvSpPr>
        <p:spPr>
          <a:xfrm>
            <a:off x="2990557" y="295165"/>
            <a:ext cx="7518009" cy="923330"/>
          </a:xfrm>
          <a:prstGeom prst="rect">
            <a:avLst/>
          </a:prstGeom>
          <a:noFill/>
        </p:spPr>
        <p:txBody>
          <a:bodyPr wrap="square">
            <a:spAutoFit/>
          </a:bodyPr>
          <a:lstStyle/>
          <a:p>
            <a:r>
              <a:rPr lang="vi-VN" sz="5400" b="1" dirty="0">
                <a:solidFill>
                  <a:schemeClr val="bg1"/>
                </a:solidFill>
                <a:latin typeface="Cambria" panose="02040503050406030204" pitchFamily="18" charset="0"/>
                <a:ea typeface="Cambria" panose="02040503050406030204" pitchFamily="18" charset="0"/>
                <a:cs typeface="Arial" pitchFamily="34" charset="0"/>
              </a:rPr>
              <a:t>THỂ DỤC THỂ THAO</a:t>
            </a:r>
            <a:r>
              <a:rPr lang="vi-VN" sz="5400" dirty="0">
                <a:solidFill>
                  <a:schemeClr val="bg1"/>
                </a:solidFill>
                <a:latin typeface="Cambria" panose="02040503050406030204" pitchFamily="18" charset="0"/>
                <a:ea typeface="Cambria" panose="02040503050406030204" pitchFamily="18" charset="0"/>
                <a:cs typeface="Arial" pitchFamily="34" charset="0"/>
              </a:rPr>
              <a:t> </a:t>
            </a:r>
            <a:endParaRPr lang="en-US" sz="5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9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 xmlns:a16="http://schemas.microsoft.com/office/drawing/2014/main" id="{2C38245A-0386-499A-B09D-6E4C265510E4}"/>
              </a:ext>
            </a:extLst>
          </p:cNvPr>
          <p:cNvSpPr/>
          <p:nvPr/>
        </p:nvSpPr>
        <p:spPr>
          <a:xfrm>
            <a:off x="0" y="0"/>
            <a:ext cx="12192000" cy="1250355"/>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组合 4"/>
          <p:cNvGrpSpPr/>
          <p:nvPr/>
        </p:nvGrpSpPr>
        <p:grpSpPr>
          <a:xfrm>
            <a:off x="253218" y="3353806"/>
            <a:ext cx="11821095" cy="798681"/>
            <a:chOff x="515939" y="1552681"/>
            <a:chExt cx="11160124" cy="798681"/>
          </a:xfrm>
        </p:grpSpPr>
        <p:grpSp>
          <p:nvGrpSpPr>
            <p:cNvPr id="9251" name="组合 44"/>
            <p:cNvGrpSpPr>
              <a:grpSpLocks/>
            </p:cNvGrpSpPr>
            <p:nvPr/>
          </p:nvGrpSpPr>
          <p:grpSpPr bwMode="auto">
            <a:xfrm>
              <a:off x="8493946" y="1552681"/>
              <a:ext cx="3182117" cy="798681"/>
              <a:chOff x="0" y="0"/>
              <a:chExt cx="2636520" cy="1447800"/>
            </a:xfrm>
          </p:grpSpPr>
          <p:sp>
            <p:nvSpPr>
              <p:cNvPr id="8231" name="任意多边形 45"/>
              <p:cNvSpPr>
                <a:spLocks noChangeArrowheads="1"/>
              </p:cNvSpPr>
              <p:nvPr/>
            </p:nvSpPr>
            <p:spPr bwMode="auto">
              <a:xfrm>
                <a:off x="0" y="0"/>
                <a:ext cx="2636520" cy="1447800"/>
              </a:xfrm>
              <a:prstGeom prst="homePlate">
                <a:avLst/>
              </a:prstGeom>
              <a:solidFill>
                <a:schemeClr val="accent4"/>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232" name="文本框 46"/>
              <p:cNvSpPr>
                <a:spLocks noChangeArrowheads="1"/>
              </p:cNvSpPr>
              <p:nvPr/>
            </p:nvSpPr>
            <p:spPr bwMode="auto">
              <a:xfrm>
                <a:off x="311563" y="193881"/>
                <a:ext cx="2230360" cy="106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2F2F2"/>
                    </a:solidFill>
                    <a:effectLst/>
                    <a:uLnTx/>
                    <a:uFillTx/>
                    <a:latin typeface="Cambria" panose="02040503050406030204" pitchFamily="18" charset="0"/>
                    <a:ea typeface="Cambria" panose="02040503050406030204" pitchFamily="18" charset="0"/>
                    <a:sym typeface="Arial" panose="020B0604020202020204" pitchFamily="34" charset="0"/>
                  </a:rPr>
                  <a:t>04</a:t>
                </a:r>
                <a:endParaRPr kumimoji="0" lang="zh-CN" altLang="en-US" sz="3200" b="1" i="0" u="none" strike="noStrike" kern="1200" cap="none" spc="0" normalizeH="0" baseline="-3000" noProof="0" dirty="0">
                  <a:ln>
                    <a:noFill/>
                  </a:ln>
                  <a:solidFill>
                    <a:srgbClr val="F2F2F2"/>
                  </a:solidFill>
                  <a:effectLst/>
                  <a:uLnTx/>
                  <a:uFillTx/>
                  <a:latin typeface="Cambria" panose="02040503050406030204" pitchFamily="18" charset="0"/>
                  <a:ea typeface="微软雅黑" panose="020B0503020204020204" pitchFamily="34" charset="-122"/>
                  <a:sym typeface="Arial" panose="020B0604020202020204" pitchFamily="34" charset="0"/>
                </a:endParaRPr>
              </a:p>
            </p:txBody>
          </p:sp>
        </p:grpSp>
        <p:grpSp>
          <p:nvGrpSpPr>
            <p:cNvPr id="9254" name="组合 47"/>
            <p:cNvGrpSpPr>
              <a:grpSpLocks/>
            </p:cNvGrpSpPr>
            <p:nvPr/>
          </p:nvGrpSpPr>
          <p:grpSpPr bwMode="auto">
            <a:xfrm>
              <a:off x="5835268" y="1552681"/>
              <a:ext cx="3182117" cy="798681"/>
              <a:chOff x="0" y="0"/>
              <a:chExt cx="2636520" cy="1447800"/>
            </a:xfrm>
          </p:grpSpPr>
          <p:sp>
            <p:nvSpPr>
              <p:cNvPr id="8229" name="任意多边形 48"/>
              <p:cNvSpPr>
                <a:spLocks noChangeArrowheads="1"/>
              </p:cNvSpPr>
              <p:nvPr/>
            </p:nvSpPr>
            <p:spPr bwMode="auto">
              <a:xfrm>
                <a:off x="0" y="0"/>
                <a:ext cx="2636520" cy="1447800"/>
              </a:xfrm>
              <a:prstGeom prst="homePlate">
                <a:avLst/>
              </a:prstGeom>
              <a:solidFill>
                <a:schemeClr val="accent5"/>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230" name="文本框 49"/>
              <p:cNvSpPr>
                <a:spLocks noChangeArrowheads="1"/>
              </p:cNvSpPr>
              <p:nvPr/>
            </p:nvSpPr>
            <p:spPr bwMode="auto">
              <a:xfrm>
                <a:off x="330619" y="153902"/>
                <a:ext cx="2205655" cy="11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2F2F2"/>
                    </a:solidFill>
                    <a:effectLst/>
                    <a:uLnTx/>
                    <a:uFillTx/>
                    <a:latin typeface="Cambria" panose="02040503050406030204" pitchFamily="18" charset="0"/>
                    <a:ea typeface="Cambria" panose="02040503050406030204" pitchFamily="18" charset="0"/>
                    <a:sym typeface="Arial" panose="020B0604020202020204" pitchFamily="34" charset="0"/>
                  </a:rPr>
                  <a:t>03</a:t>
                </a:r>
                <a:endParaRPr kumimoji="0" lang="zh-CN" altLang="en-US" sz="3200" b="1" i="0" u="none" strike="noStrike" kern="1200" cap="none" spc="0" normalizeH="0" baseline="-3000" noProof="0" dirty="0">
                  <a:ln>
                    <a:noFill/>
                  </a:ln>
                  <a:solidFill>
                    <a:srgbClr val="F2F2F2"/>
                  </a:solidFill>
                  <a:effectLst/>
                  <a:uLnTx/>
                  <a:uFillTx/>
                  <a:latin typeface="Cambria" panose="02040503050406030204" pitchFamily="18" charset="0"/>
                  <a:ea typeface="微软雅黑" panose="020B0503020204020204" pitchFamily="34" charset="-122"/>
                  <a:sym typeface="Arial" panose="020B0604020202020204" pitchFamily="34" charset="0"/>
                </a:endParaRPr>
              </a:p>
            </p:txBody>
          </p:sp>
        </p:grpSp>
        <p:grpSp>
          <p:nvGrpSpPr>
            <p:cNvPr id="9245" name="组合 33"/>
            <p:cNvGrpSpPr>
              <a:grpSpLocks/>
            </p:cNvGrpSpPr>
            <p:nvPr/>
          </p:nvGrpSpPr>
          <p:grpSpPr bwMode="auto">
            <a:xfrm>
              <a:off x="3174616" y="1552681"/>
              <a:ext cx="3182116" cy="798681"/>
              <a:chOff x="0" y="0"/>
              <a:chExt cx="2636520" cy="1447800"/>
            </a:xfrm>
          </p:grpSpPr>
          <p:sp>
            <p:nvSpPr>
              <p:cNvPr id="8235" name="任意多边形 34"/>
              <p:cNvSpPr>
                <a:spLocks noChangeArrowheads="1"/>
              </p:cNvSpPr>
              <p:nvPr/>
            </p:nvSpPr>
            <p:spPr bwMode="auto">
              <a:xfrm>
                <a:off x="0" y="0"/>
                <a:ext cx="2636520" cy="1447800"/>
              </a:xfrm>
              <a:prstGeom prst="homePlate">
                <a:avLst/>
              </a:prstGeom>
              <a:solidFill>
                <a:schemeClr val="accent4"/>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mbria" panose="02040503050406030204" pitchFamily="18" charset="0"/>
                  <a:ea typeface="微软雅黑"/>
                </a:endParaRPr>
              </a:p>
            </p:txBody>
          </p:sp>
          <p:sp>
            <p:nvSpPr>
              <p:cNvPr id="8236" name="文本框 35"/>
              <p:cNvSpPr>
                <a:spLocks noChangeArrowheads="1"/>
              </p:cNvSpPr>
              <p:nvPr/>
            </p:nvSpPr>
            <p:spPr bwMode="auto">
              <a:xfrm>
                <a:off x="304995" y="193881"/>
                <a:ext cx="2230360" cy="106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2F2F2"/>
                    </a:solidFill>
                    <a:effectLst/>
                    <a:uLnTx/>
                    <a:uFillTx/>
                    <a:latin typeface="Cambria" panose="02040503050406030204" pitchFamily="18" charset="0"/>
                    <a:ea typeface="Cambria" panose="02040503050406030204" pitchFamily="18" charset="0"/>
                    <a:sym typeface="Arial" panose="020B0604020202020204" pitchFamily="34" charset="0"/>
                  </a:rPr>
                  <a:t>02</a:t>
                </a:r>
                <a:endParaRPr kumimoji="0" lang="zh-CN" altLang="en-US" sz="3200" b="1" i="0" u="none" strike="noStrike" kern="1200" cap="none" spc="0" normalizeH="0" baseline="-3000" noProof="0" dirty="0">
                  <a:ln>
                    <a:noFill/>
                  </a:ln>
                  <a:solidFill>
                    <a:srgbClr val="F2F2F2"/>
                  </a:solidFill>
                  <a:effectLst/>
                  <a:uLnTx/>
                  <a:uFillTx/>
                  <a:latin typeface="Cambria" panose="02040503050406030204" pitchFamily="18" charset="0"/>
                  <a:ea typeface="微软雅黑" panose="020B0503020204020204" pitchFamily="34" charset="-122"/>
                  <a:sym typeface="Arial" panose="020B0604020202020204" pitchFamily="34" charset="0"/>
                </a:endParaRPr>
              </a:p>
            </p:txBody>
          </p:sp>
        </p:grpSp>
        <p:grpSp>
          <p:nvGrpSpPr>
            <p:cNvPr id="9248" name="组合 36"/>
            <p:cNvGrpSpPr>
              <a:grpSpLocks/>
            </p:cNvGrpSpPr>
            <p:nvPr/>
          </p:nvGrpSpPr>
          <p:grpSpPr bwMode="auto">
            <a:xfrm>
              <a:off x="515939" y="1552681"/>
              <a:ext cx="3182116" cy="798681"/>
              <a:chOff x="0" y="0"/>
              <a:chExt cx="2636520" cy="1447800"/>
            </a:xfrm>
          </p:grpSpPr>
          <p:sp>
            <p:nvSpPr>
              <p:cNvPr id="8233" name="任意多边形 37"/>
              <p:cNvSpPr>
                <a:spLocks noChangeArrowheads="1"/>
              </p:cNvSpPr>
              <p:nvPr/>
            </p:nvSpPr>
            <p:spPr bwMode="auto">
              <a:xfrm>
                <a:off x="0" y="0"/>
                <a:ext cx="2636520" cy="1447800"/>
              </a:xfrm>
              <a:prstGeom prst="homePlate">
                <a:avLst/>
              </a:prstGeom>
              <a:solidFill>
                <a:schemeClr val="accent5"/>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234" name="文本框 43"/>
              <p:cNvSpPr>
                <a:spLocks noChangeArrowheads="1"/>
              </p:cNvSpPr>
              <p:nvPr/>
            </p:nvSpPr>
            <p:spPr bwMode="auto">
              <a:xfrm>
                <a:off x="272839" y="153896"/>
                <a:ext cx="2293960" cy="11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F2F2F2"/>
                    </a:solidFill>
                    <a:effectLst/>
                    <a:uLnTx/>
                    <a:uFillTx/>
                    <a:latin typeface="Cambria" panose="02040503050406030204" pitchFamily="18" charset="0"/>
                    <a:ea typeface="Cambria" panose="02040503050406030204" pitchFamily="18" charset="0"/>
                    <a:sym typeface="Arial" panose="020B0604020202020204" pitchFamily="34" charset="0"/>
                  </a:rPr>
                  <a:t>01</a:t>
                </a:r>
                <a:endParaRPr kumimoji="0" lang="zh-CN" altLang="en-US" sz="3200" b="1" i="0" u="none" strike="noStrike" kern="1200" cap="none" spc="0" normalizeH="0" baseline="-3000" noProof="0" dirty="0">
                  <a:ln>
                    <a:noFill/>
                  </a:ln>
                  <a:solidFill>
                    <a:srgbClr val="F2F2F2"/>
                  </a:solidFill>
                  <a:effectLst/>
                  <a:uLnTx/>
                  <a:uFillTx/>
                  <a:latin typeface="Cambria" panose="02040503050406030204" pitchFamily="18" charset="0"/>
                  <a:ea typeface="微软雅黑" panose="020B0503020204020204" pitchFamily="34" charset="-122"/>
                  <a:sym typeface="Arial" panose="020B0604020202020204" pitchFamily="34" charset="0"/>
                </a:endParaRPr>
              </a:p>
            </p:txBody>
          </p:sp>
        </p:grpSp>
      </p:grpSp>
      <p:sp>
        <p:nvSpPr>
          <p:cNvPr id="34" name="矩形 63">
            <a:extLst>
              <a:ext uri="{FF2B5EF4-FFF2-40B4-BE49-F238E27FC236}">
                <a16:creationId xmlns="" xmlns:a16="http://schemas.microsoft.com/office/drawing/2014/main" id="{A60B8FCD-D11C-437D-8547-14B9FEA9317D}"/>
              </a:ext>
            </a:extLst>
          </p:cNvPr>
          <p:cNvSpPr/>
          <p:nvPr/>
        </p:nvSpPr>
        <p:spPr>
          <a:xfrm>
            <a:off x="0" y="4323517"/>
            <a:ext cx="2634916" cy="2267480"/>
          </a:xfrm>
          <a:prstGeom prst="rect">
            <a:avLst/>
          </a:prstGeom>
          <a:ln>
            <a:solidFill>
              <a:schemeClr val="accent2"/>
            </a:solidFill>
          </a:ln>
        </p:spPr>
        <p:txBody>
          <a:bodyPr wrap="square">
            <a:spAutoFit/>
          </a:bodyPr>
          <a:lstStyle/>
          <a:p>
            <a:pPr marL="285750" indent="-285750" algn="just" defTabSz="914377">
              <a:lnSpc>
                <a:spcPct val="120000"/>
              </a:lnSpc>
              <a:buFontTx/>
              <a:buChar char="-"/>
            </a:pPr>
            <a:r>
              <a:rPr lang="en-US" altLang="zh-CN" sz="2400" dirty="0" err="1">
                <a:solidFill>
                  <a:srgbClr val="002060"/>
                </a:solidFill>
                <a:latin typeface="Cambria" pitchFamily="18" charset="0"/>
                <a:cs typeface="Arial" pitchFamily="34" charset="0"/>
                <a:sym typeface="+mn-lt"/>
              </a:rPr>
              <a:t>Một</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số</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phương</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pháp</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tập</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luyện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phát</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triển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sức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nhanh</a:t>
            </a:r>
            <a:r>
              <a:rPr lang="en-US" altLang="zh-CN" sz="2400" dirty="0">
                <a:solidFill>
                  <a:srgbClr val="002060"/>
                </a:solidFill>
                <a:latin typeface="Cambria" pitchFamily="18" charset="0"/>
                <a:cs typeface="Arial" pitchFamily="34" charset="0"/>
                <a:sym typeface="+mn-lt"/>
              </a:rPr>
              <a:t>.</a:t>
            </a:r>
          </a:p>
          <a:p>
            <a:pPr marL="285750" indent="-285750" algn="just" defTabSz="914377">
              <a:lnSpc>
                <a:spcPct val="120000"/>
              </a:lnSpc>
              <a:buFontTx/>
              <a:buChar char="-"/>
            </a:pPr>
            <a:r>
              <a:rPr lang="en-US" altLang="zh-CN" sz="2400" dirty="0" err="1">
                <a:solidFill>
                  <a:srgbClr val="002060"/>
                </a:solidFill>
                <a:latin typeface="Cambria" pitchFamily="18" charset="0"/>
                <a:cs typeface="Arial" pitchFamily="34" charset="0"/>
                <a:sym typeface="+mn-lt"/>
              </a:rPr>
              <a:t>Đội</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hình</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đội</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ngũ</a:t>
            </a:r>
            <a:endParaRPr lang="en-US" altLang="zh-CN" sz="2400" dirty="0">
              <a:solidFill>
                <a:srgbClr val="002060"/>
              </a:solidFill>
              <a:latin typeface="Cambria" pitchFamily="18" charset="0"/>
              <a:cs typeface="Arial" pitchFamily="34" charset="0"/>
              <a:sym typeface="+mn-lt"/>
            </a:endParaRPr>
          </a:p>
        </p:txBody>
      </p:sp>
      <p:sp>
        <p:nvSpPr>
          <p:cNvPr id="35" name="矩形 64">
            <a:extLst>
              <a:ext uri="{FF2B5EF4-FFF2-40B4-BE49-F238E27FC236}">
                <a16:creationId xmlns="" xmlns:a16="http://schemas.microsoft.com/office/drawing/2014/main" id="{B464DF2F-486F-4106-BEBE-D32D66CFD6F6}"/>
              </a:ext>
            </a:extLst>
          </p:cNvPr>
          <p:cNvSpPr/>
          <p:nvPr/>
        </p:nvSpPr>
        <p:spPr>
          <a:xfrm>
            <a:off x="2634916" y="4151730"/>
            <a:ext cx="4146059" cy="3153877"/>
          </a:xfrm>
          <a:prstGeom prst="rect">
            <a:avLst/>
          </a:prstGeom>
          <a:ln>
            <a:solidFill>
              <a:schemeClr val="accent2"/>
            </a:solidFill>
          </a:ln>
        </p:spPr>
        <p:txBody>
          <a:bodyPr wrap="square">
            <a:spAutoFit/>
          </a:bodyPr>
          <a:lstStyle/>
          <a:p>
            <a:pPr algn="just" defTabSz="914377">
              <a:lnSpc>
                <a:spcPct val="120000"/>
              </a:lnSpc>
            </a:pP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Chạy</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ngắn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chạy</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bền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Các</a:t>
            </a:r>
            <a:r>
              <a:rPr lang="en-US" altLang="zh-CN" sz="2400" dirty="0">
                <a:solidFill>
                  <a:srgbClr val="002060"/>
                </a:solidFill>
                <a:latin typeface="Cambria" pitchFamily="18" charset="0"/>
                <a:cs typeface="Arial" pitchFamily="34" charset="0"/>
                <a:sym typeface="+mn-lt"/>
              </a:rPr>
              <a:t> ĐT </a:t>
            </a:r>
            <a:r>
              <a:rPr lang="en-US" altLang="zh-CN" sz="2400" dirty="0" err="1">
                <a:solidFill>
                  <a:srgbClr val="002060"/>
                </a:solidFill>
                <a:latin typeface="Cambria" pitchFamily="18" charset="0"/>
                <a:cs typeface="Arial" pitchFamily="34" charset="0"/>
                <a:sym typeface="+mn-lt"/>
              </a:rPr>
              <a:t>bổ</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trợ</a:t>
            </a:r>
            <a:r>
              <a:rPr lang="en-US" altLang="zh-CN" sz="2400" dirty="0">
                <a:solidFill>
                  <a:srgbClr val="002060"/>
                </a:solidFill>
                <a:latin typeface="Cambria" pitchFamily="18" charset="0"/>
                <a:cs typeface="Arial" pitchFamily="34" charset="0"/>
                <a:sym typeface="+mn-lt"/>
              </a:rPr>
              <a:t>, KT XP, </a:t>
            </a:r>
            <a:r>
              <a:rPr lang="en-US" altLang="zh-CN" sz="2400" dirty="0" err="1">
                <a:solidFill>
                  <a:srgbClr val="002060"/>
                </a:solidFill>
                <a:latin typeface="Cambria" pitchFamily="18" charset="0"/>
                <a:cs typeface="Arial" pitchFamily="34" charset="0"/>
                <a:sym typeface="+mn-lt"/>
              </a:rPr>
              <a:t>các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gđ</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trong</a:t>
            </a:r>
            <a:r>
              <a:rPr lang="en-US" altLang="zh-CN" sz="2400" dirty="0">
                <a:solidFill>
                  <a:srgbClr val="002060"/>
                </a:solidFill>
                <a:latin typeface="Cambria" pitchFamily="18" charset="0"/>
                <a:cs typeface="Arial" pitchFamily="34" charset="0"/>
                <a:sym typeface="+mn-lt"/>
              </a:rPr>
              <a:t> CN-CB, </a:t>
            </a:r>
            <a:r>
              <a:rPr lang="en-US" altLang="zh-CN" sz="2400" dirty="0" err="1">
                <a:solidFill>
                  <a:srgbClr val="002060"/>
                </a:solidFill>
                <a:latin typeface="Cambria" pitchFamily="18" charset="0"/>
                <a:cs typeface="Arial" pitchFamily="34" charset="0"/>
                <a:sym typeface="+mn-lt"/>
              </a:rPr>
              <a:t>hoàn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thiện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kỹ</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thuật</a:t>
            </a:r>
            <a:r>
              <a:rPr lang="en-US" altLang="zh-CN" sz="2400" dirty="0">
                <a:solidFill>
                  <a:srgbClr val="002060"/>
                </a:solidFill>
                <a:latin typeface="Cambria" pitchFamily="18" charset="0"/>
                <a:cs typeface="Arial" pitchFamily="34" charset="0"/>
                <a:sym typeface="+mn-lt"/>
              </a:rPr>
              <a:t>.</a:t>
            </a:r>
          </a:p>
          <a:p>
            <a:pPr algn="just" defTabSz="914377">
              <a:lnSpc>
                <a:spcPct val="120000"/>
              </a:lnSpc>
            </a:pP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Nhảy</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cao</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nhảy</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xa</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Các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động</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tác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bổ</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trợ</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các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giai</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đoạn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thực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hiện</a:t>
            </a:r>
            <a:r>
              <a:rPr lang="en-US" altLang="zh-CN" sz="2400" dirty="0">
                <a:solidFill>
                  <a:srgbClr val="002060"/>
                </a:solidFill>
                <a:latin typeface="Cambria" pitchFamily="18" charset="0"/>
                <a:cs typeface="Arial" pitchFamily="34" charset="0"/>
                <a:sym typeface="+mn-lt"/>
              </a:rPr>
              <a:t> KT, </a:t>
            </a:r>
            <a:r>
              <a:rPr lang="en-US" altLang="zh-CN" sz="2400" dirty="0" err="1">
                <a:solidFill>
                  <a:srgbClr val="002060"/>
                </a:solidFill>
                <a:latin typeface="Cambria" pitchFamily="18" charset="0"/>
                <a:cs typeface="Arial" pitchFamily="34" charset="0"/>
                <a:sym typeface="+mn-lt"/>
              </a:rPr>
              <a:t>hoàn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thiện</a:t>
            </a:r>
            <a:r>
              <a:rPr lang="en-US" altLang="zh-CN" sz="2400" dirty="0">
                <a:solidFill>
                  <a:srgbClr val="002060"/>
                </a:solidFill>
                <a:latin typeface="Cambria" pitchFamily="18" charset="0"/>
                <a:cs typeface="Arial" pitchFamily="34" charset="0"/>
                <a:sym typeface="+mn-lt"/>
              </a:rPr>
              <a:t> KT.</a:t>
            </a:r>
          </a:p>
          <a:p>
            <a:pPr algn="just" defTabSz="914377">
              <a:lnSpc>
                <a:spcPct val="120000"/>
              </a:lnSpc>
            </a:pPr>
            <a:endParaRPr lang="zh-CN" altLang="en-US" sz="2400" dirty="0">
              <a:solidFill>
                <a:schemeClr val="dk1">
                  <a:lumMod val="100000"/>
                </a:schemeClr>
              </a:solidFill>
              <a:latin typeface="Cambria" pitchFamily="18" charset="0"/>
              <a:cs typeface="Arial" pitchFamily="34" charset="0"/>
              <a:sym typeface="+mn-lt"/>
            </a:endParaRPr>
          </a:p>
        </p:txBody>
      </p:sp>
      <p:sp>
        <p:nvSpPr>
          <p:cNvPr id="37" name="矩形 65">
            <a:extLst>
              <a:ext uri="{FF2B5EF4-FFF2-40B4-BE49-F238E27FC236}">
                <a16:creationId xmlns="" xmlns:a16="http://schemas.microsoft.com/office/drawing/2014/main" id="{B20392F1-2BED-40B6-A99A-F3F25E4D4E9F}"/>
              </a:ext>
            </a:extLst>
          </p:cNvPr>
          <p:cNvSpPr/>
          <p:nvPr/>
        </p:nvSpPr>
        <p:spPr>
          <a:xfrm>
            <a:off x="6837471" y="4214328"/>
            <a:ext cx="2420700" cy="2643672"/>
          </a:xfrm>
          <a:prstGeom prst="rect">
            <a:avLst/>
          </a:prstGeom>
          <a:ln>
            <a:solidFill>
              <a:schemeClr val="accent2"/>
            </a:solidFill>
          </a:ln>
        </p:spPr>
        <p:txBody>
          <a:bodyPr wrap="square">
            <a:spAutoFit/>
          </a:bodyPr>
          <a:lstStyle/>
          <a:p>
            <a:pPr algn="just" defTabSz="914377">
              <a:lnSpc>
                <a:spcPct val="120000"/>
              </a:lnSpc>
            </a:pP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Bài</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thể</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dục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liên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hoàn</a:t>
            </a:r>
            <a:r>
              <a:rPr lang="en-US" altLang="zh-CN" sz="2400" dirty="0">
                <a:solidFill>
                  <a:srgbClr val="002060"/>
                </a:solidFill>
                <a:latin typeface="Cambria" pitchFamily="18" charset="0"/>
                <a:cs typeface="Arial" pitchFamily="34" charset="0"/>
                <a:sym typeface="+mn-lt"/>
              </a:rPr>
              <a:t> 35 </a:t>
            </a:r>
            <a:r>
              <a:rPr lang="en-US" altLang="zh-CN" sz="2400" dirty="0" err="1">
                <a:solidFill>
                  <a:srgbClr val="002060"/>
                </a:solidFill>
                <a:latin typeface="Cambria" pitchFamily="18" charset="0"/>
                <a:cs typeface="Arial" pitchFamily="34" charset="0"/>
                <a:sym typeface="+mn-lt"/>
              </a:rPr>
              <a:t>nhịp</a:t>
            </a:r>
            <a:endParaRPr lang="en-US" altLang="zh-CN" sz="2400" dirty="0">
              <a:solidFill>
                <a:srgbClr val="002060"/>
              </a:solidFill>
              <a:latin typeface="Cambria" pitchFamily="18" charset="0"/>
              <a:cs typeface="Arial" pitchFamily="34" charset="0"/>
              <a:sym typeface="+mn-lt"/>
            </a:endParaRPr>
          </a:p>
          <a:p>
            <a:pPr algn="just" defTabSz="914377">
              <a:lnSpc>
                <a:spcPct val="120000"/>
              </a:lnSpc>
            </a:pP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Đá</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cầu</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Các</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kỹ</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thuật</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cơ</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bản</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thi</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đấu</a:t>
            </a:r>
            <a:r>
              <a:rPr lang="en-US" altLang="zh-CN" sz="2400" dirty="0">
                <a:solidFill>
                  <a:srgbClr val="002060"/>
                </a:solidFill>
                <a:latin typeface="Cambria" pitchFamily="18" charset="0"/>
                <a:cs typeface="Arial" pitchFamily="34" charset="0"/>
                <a:sym typeface="+mn-lt"/>
              </a:rPr>
              <a:t>, </a:t>
            </a:r>
            <a:r>
              <a:rPr lang="en-US" altLang="zh-CN" sz="2400" dirty="0" err="1">
                <a:solidFill>
                  <a:srgbClr val="002060"/>
                </a:solidFill>
                <a:latin typeface="Cambria" pitchFamily="18" charset="0"/>
                <a:cs typeface="Arial" pitchFamily="34" charset="0"/>
                <a:sym typeface="+mn-lt"/>
              </a:rPr>
              <a:t>luật</a:t>
            </a:r>
            <a:endParaRPr lang="zh-CN" altLang="en-US" sz="2400" dirty="0">
              <a:solidFill>
                <a:srgbClr val="002060"/>
              </a:solidFill>
              <a:latin typeface="Cambria" pitchFamily="18" charset="0"/>
              <a:cs typeface="Arial" pitchFamily="34" charset="0"/>
              <a:sym typeface="+mn-lt"/>
            </a:endParaRPr>
          </a:p>
          <a:p>
            <a:pPr algn="just" defTabSz="914377">
              <a:lnSpc>
                <a:spcPct val="120000"/>
              </a:lnSpc>
            </a:pPr>
            <a:endParaRPr lang="zh-CN" altLang="en-US" sz="2000" dirty="0">
              <a:solidFill>
                <a:srgbClr val="002060"/>
              </a:solidFill>
              <a:latin typeface="Cambria" pitchFamily="18" charset="0"/>
              <a:cs typeface="Arial" pitchFamily="34" charset="0"/>
              <a:sym typeface="+mn-lt"/>
            </a:endParaRPr>
          </a:p>
        </p:txBody>
      </p:sp>
      <p:sp>
        <p:nvSpPr>
          <p:cNvPr id="38" name="矩形 66">
            <a:extLst>
              <a:ext uri="{FF2B5EF4-FFF2-40B4-BE49-F238E27FC236}">
                <a16:creationId xmlns="" xmlns:a16="http://schemas.microsoft.com/office/drawing/2014/main" id="{8809A514-74C8-444B-A0C7-4B4006EB0E4C}"/>
              </a:ext>
            </a:extLst>
          </p:cNvPr>
          <p:cNvSpPr/>
          <p:nvPr/>
        </p:nvSpPr>
        <p:spPr>
          <a:xfrm>
            <a:off x="9415891" y="4259442"/>
            <a:ext cx="2601450" cy="1200329"/>
          </a:xfrm>
          <a:prstGeom prst="rect">
            <a:avLst/>
          </a:prstGeom>
          <a:ln>
            <a:solidFill>
              <a:schemeClr val="accent2"/>
            </a:solidFill>
          </a:ln>
        </p:spPr>
        <p:txBody>
          <a:bodyPr wrap="square">
            <a:spAutoFit/>
          </a:bodyPr>
          <a:lstStyle/>
          <a:p>
            <a:pPr algn="just">
              <a:lnSpc>
                <a:spcPct val="150000"/>
              </a:lnSpc>
            </a:pPr>
            <a:r>
              <a:rPr lang="en-US" altLang="zh-CN" sz="2400" dirty="0" err="1">
                <a:solidFill>
                  <a:srgbClr val="002060"/>
                </a:solidFill>
                <a:latin typeface="Cambria" panose="02040503050406030204" pitchFamily="18" charset="0"/>
                <a:ea typeface="微软雅黑" panose="020B0503020204020204" pitchFamily="34" charset="-122"/>
                <a:cs typeface="Arial" pitchFamily="34" charset="0"/>
              </a:rPr>
              <a:t>Thể</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 </a:t>
            </a:r>
            <a:r>
              <a:rPr lang="en-US" altLang="zh-CN" sz="2400" dirty="0" err="1">
                <a:solidFill>
                  <a:srgbClr val="002060"/>
                </a:solidFill>
                <a:latin typeface="Cambria" panose="02040503050406030204" pitchFamily="18" charset="0"/>
                <a:ea typeface="微软雅黑" panose="020B0503020204020204" pitchFamily="34" charset="-122"/>
                <a:cs typeface="Arial" pitchFamily="34" charset="0"/>
              </a:rPr>
              <a:t>thao</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 </a:t>
            </a:r>
            <a:r>
              <a:rPr lang="en-US" altLang="zh-CN" sz="2400" dirty="0" err="1">
                <a:solidFill>
                  <a:srgbClr val="002060"/>
                </a:solidFill>
                <a:latin typeface="Cambria" panose="02040503050406030204" pitchFamily="18" charset="0"/>
                <a:ea typeface="微软雅黑" panose="020B0503020204020204" pitchFamily="34" charset="-122"/>
                <a:cs typeface="Arial" pitchFamily="34" charset="0"/>
              </a:rPr>
              <a:t>tự</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 </a:t>
            </a:r>
            <a:r>
              <a:rPr lang="en-US" altLang="zh-CN" sz="2400" dirty="0" err="1">
                <a:solidFill>
                  <a:srgbClr val="002060"/>
                </a:solidFill>
                <a:latin typeface="Cambria" panose="02040503050406030204" pitchFamily="18" charset="0"/>
                <a:ea typeface="微软雅黑" panose="020B0503020204020204" pitchFamily="34" charset="-122"/>
                <a:cs typeface="Arial" pitchFamily="34" charset="0"/>
              </a:rPr>
              <a:t>chọn</a:t>
            </a:r>
            <a:r>
              <a:rPr lang="en-US" altLang="zh-CN" sz="2400" dirty="0" smtClean="0">
                <a:solidFill>
                  <a:srgbClr val="002060"/>
                </a:solidFill>
                <a:latin typeface="Cambria" panose="02040503050406030204" pitchFamily="18" charset="0"/>
                <a:ea typeface="微软雅黑" panose="020B0503020204020204" pitchFamily="34" charset="-122"/>
                <a:cs typeface="Arial" pitchFamily="34" charset="0"/>
              </a:rPr>
              <a:t>: </a:t>
            </a:r>
            <a:r>
              <a:rPr lang="en-US" altLang="zh-CN" sz="2400" dirty="0" err="1" smtClean="0">
                <a:solidFill>
                  <a:srgbClr val="002060"/>
                </a:solidFill>
                <a:latin typeface="Cambria" panose="02040503050406030204" pitchFamily="18" charset="0"/>
                <a:ea typeface="微软雅黑" panose="020B0503020204020204" pitchFamily="34" charset="-122"/>
                <a:cs typeface="Arial" pitchFamily="34" charset="0"/>
              </a:rPr>
              <a:t>cầu</a:t>
            </a:r>
            <a:r>
              <a:rPr lang="en-US" altLang="zh-CN" sz="2400" dirty="0" smtClean="0">
                <a:solidFill>
                  <a:srgbClr val="002060"/>
                </a:solidFill>
                <a:latin typeface="Cambria" panose="02040503050406030204" pitchFamily="18" charset="0"/>
                <a:ea typeface="微软雅黑" panose="020B0503020204020204" pitchFamily="34" charset="-122"/>
                <a:cs typeface="Arial" pitchFamily="34" charset="0"/>
              </a:rPr>
              <a:t> </a:t>
            </a:r>
            <a:r>
              <a:rPr lang="en-US" altLang="zh-CN" sz="2400" dirty="0" err="1" smtClean="0">
                <a:solidFill>
                  <a:srgbClr val="002060"/>
                </a:solidFill>
                <a:latin typeface="Cambria" panose="02040503050406030204" pitchFamily="18" charset="0"/>
                <a:ea typeface="微软雅黑" panose="020B0503020204020204" pitchFamily="34" charset="-122"/>
                <a:cs typeface="Arial" pitchFamily="34" charset="0"/>
              </a:rPr>
              <a:t>lông</a:t>
            </a:r>
            <a:r>
              <a:rPr lang="en-US" altLang="zh-CN" sz="2400" dirty="0" smtClean="0">
                <a:solidFill>
                  <a:srgbClr val="002060"/>
                </a:solidFill>
                <a:latin typeface="Cambria" panose="02040503050406030204" pitchFamily="18" charset="0"/>
                <a:ea typeface="微软雅黑" panose="020B0503020204020204" pitchFamily="34" charset="-122"/>
                <a:cs typeface="Arial" pitchFamily="34" charset="0"/>
              </a:rPr>
              <a:t>.</a:t>
            </a:r>
            <a:endParaRPr lang="zh-CN" altLang="en-US" sz="2400" dirty="0">
              <a:solidFill>
                <a:srgbClr val="002060"/>
              </a:solidFill>
              <a:latin typeface="Cambria" panose="02040503050406030204" pitchFamily="18" charset="0"/>
              <a:ea typeface="微软雅黑" panose="020B0503020204020204" pitchFamily="34" charset="-122"/>
              <a:cs typeface="Arial" pitchFamily="34" charset="0"/>
            </a:endParaRPr>
          </a:p>
        </p:txBody>
      </p:sp>
      <p:sp>
        <p:nvSpPr>
          <p:cNvPr id="39" name="TextBox 38">
            <a:extLst>
              <a:ext uri="{FF2B5EF4-FFF2-40B4-BE49-F238E27FC236}">
                <a16:creationId xmlns="" xmlns:a16="http://schemas.microsoft.com/office/drawing/2014/main" id="{998BB6EA-6B73-4BC3-8EB8-59D00991D13A}"/>
              </a:ext>
            </a:extLst>
          </p:cNvPr>
          <p:cNvSpPr txBox="1"/>
          <p:nvPr/>
        </p:nvSpPr>
        <p:spPr>
          <a:xfrm>
            <a:off x="1602857" y="270364"/>
            <a:ext cx="87806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itchFamily="34" charset="0"/>
              </a:rPr>
              <a:t>CHƯƠNG TRÌNH THỂ DỤC 8</a:t>
            </a:r>
          </a:p>
        </p:txBody>
      </p:sp>
    </p:spTree>
    <p:extLst>
      <p:ext uri="{BB962C8B-B14F-4D97-AF65-F5344CB8AC3E}">
        <p14:creationId xmlns:p14="http://schemas.microsoft.com/office/powerpoint/2010/main" val="153823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ircle(in)">
                                      <p:cBhvr>
                                        <p:cTn id="2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482623" cy="7485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Là một tổ hợp thuộc tính chức năng của con người, nó quy định chủ yếu và trực tiếp đặc tính tốc độ động tác cũng như thời gian phản ứng vận động. </a:t>
            </a: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94" y="2342080"/>
            <a:ext cx="3094074" cy="314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entagon 12"/>
          <p:cNvSpPr/>
          <p:nvPr/>
        </p:nvSpPr>
        <p:spPr>
          <a:xfrm>
            <a:off x="784152" y="760343"/>
            <a:ext cx="2022844" cy="59599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64568" y="787779"/>
            <a:ext cx="8439592" cy="523220"/>
          </a:xfrm>
          <a:prstGeom prst="rect">
            <a:avLst/>
          </a:prstGeom>
          <a:solidFill>
            <a:schemeClr val="accent5"/>
          </a:solidFill>
        </p:spPr>
        <p:txBody>
          <a:bodyPr wrap="square" rtlCol="0">
            <a:spAutoFit/>
          </a:bodyPr>
          <a:lstStyle/>
          <a:p>
            <a:r>
              <a:rPr lang="en-US" altLang="zh-CN" sz="2800" b="1" dirty="0">
                <a:solidFill>
                  <a:srgbClr val="FF0000"/>
                </a:solidFill>
                <a:latin typeface="Cambria" pitchFamily="18" charset="0"/>
                <a:cs typeface="Arial" pitchFamily="34" charset="0"/>
                <a:sym typeface="+mn-lt"/>
              </a:rPr>
              <a:t>MỘT SỐ PHƯƠNG PHÁT </a:t>
            </a:r>
            <a:r>
              <a:rPr lang="en-US" altLang="zh-CN" sz="2800" b="1" dirty="0" err="1">
                <a:solidFill>
                  <a:srgbClr val="FF0000"/>
                </a:solidFill>
                <a:latin typeface="Cambria" pitchFamily="18" charset="0"/>
                <a:cs typeface="Arial" pitchFamily="34" charset="0"/>
                <a:sym typeface="+mn-lt"/>
              </a:rPr>
              <a:t>PHÁT</a:t>
            </a:r>
            <a:r>
              <a:rPr lang="en-US" altLang="zh-CN" sz="2800" b="1" dirty="0">
                <a:solidFill>
                  <a:srgbClr val="FF0000"/>
                </a:solidFill>
                <a:latin typeface="Cambria" pitchFamily="18" charset="0"/>
                <a:cs typeface="Arial" pitchFamily="34" charset="0"/>
                <a:sym typeface="+mn-lt"/>
              </a:rPr>
              <a:t> TRIỂN SỨC NHANH</a:t>
            </a:r>
          </a:p>
        </p:txBody>
      </p:sp>
      <p:sp>
        <p:nvSpPr>
          <p:cNvPr id="14" name="Rounded Rectangle 13"/>
          <p:cNvSpPr/>
          <p:nvPr/>
        </p:nvSpPr>
        <p:spPr>
          <a:xfrm>
            <a:off x="3391788" y="2108155"/>
            <a:ext cx="47846" cy="36092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33">
            <a:extLst>
              <a:ext uri="{FF2B5EF4-FFF2-40B4-BE49-F238E27FC236}">
                <a16:creationId xmlns="" xmlns:a16="http://schemas.microsoft.com/office/drawing/2014/main" id="{24AA9595-2283-485D-A413-4285796E8DB1}"/>
              </a:ext>
            </a:extLst>
          </p:cNvPr>
          <p:cNvSpPr/>
          <p:nvPr/>
        </p:nvSpPr>
        <p:spPr>
          <a:xfrm>
            <a:off x="3662872" y="2640782"/>
            <a:ext cx="665260" cy="59740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01</a:t>
            </a:r>
          </a:p>
        </p:txBody>
      </p:sp>
      <p:sp>
        <p:nvSpPr>
          <p:cNvPr id="19" name="Diamond 33">
            <a:extLst>
              <a:ext uri="{FF2B5EF4-FFF2-40B4-BE49-F238E27FC236}">
                <a16:creationId xmlns="" xmlns:a16="http://schemas.microsoft.com/office/drawing/2014/main" id="{24AA9595-2283-485D-A413-4285796E8DB1}"/>
              </a:ext>
            </a:extLst>
          </p:cNvPr>
          <p:cNvSpPr/>
          <p:nvPr/>
        </p:nvSpPr>
        <p:spPr>
          <a:xfrm>
            <a:off x="3662872" y="4474326"/>
            <a:ext cx="665260" cy="597405"/>
          </a:xfrm>
          <a:prstGeom prst="diamon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02</a:t>
            </a:r>
          </a:p>
        </p:txBody>
      </p:sp>
      <p:sp>
        <p:nvSpPr>
          <p:cNvPr id="15" name="TextBox 14"/>
          <p:cNvSpPr txBox="1"/>
          <p:nvPr/>
        </p:nvSpPr>
        <p:spPr>
          <a:xfrm>
            <a:off x="4508205" y="2342080"/>
            <a:ext cx="7683796" cy="1107996"/>
          </a:xfrm>
          <a:prstGeom prst="rect">
            <a:avLst/>
          </a:prstGeom>
          <a:solidFill>
            <a:schemeClr val="accent4">
              <a:lumMod val="40000"/>
              <a:lumOff val="60000"/>
            </a:schemeClr>
          </a:solidFill>
        </p:spPr>
        <p:txBody>
          <a:bodyPr wrap="square" rtlCol="0">
            <a:spAutoFit/>
          </a:bodyPr>
          <a:lstStyle/>
          <a:p>
            <a:r>
              <a:rPr lang="en-US" sz="2400" dirty="0" err="1">
                <a:solidFill>
                  <a:srgbClr val="FF0000"/>
                </a:solidFill>
                <a:latin typeface="Cambria" pitchFamily="18" charset="0"/>
              </a:rPr>
              <a:t>Khái</a:t>
            </a:r>
            <a:r>
              <a:rPr lang="en-US" sz="2400" dirty="0">
                <a:solidFill>
                  <a:srgbClr val="FF0000"/>
                </a:solidFill>
                <a:latin typeface="Cambria" pitchFamily="18" charset="0"/>
              </a:rPr>
              <a:t> </a:t>
            </a:r>
            <a:r>
              <a:rPr lang="en-US" sz="2400" dirty="0" err="1">
                <a:solidFill>
                  <a:srgbClr val="FF0000"/>
                </a:solidFill>
                <a:latin typeface="Cambria" pitchFamily="18" charset="0"/>
              </a:rPr>
              <a:t>niệm</a:t>
            </a:r>
            <a:r>
              <a:rPr lang="en-US" sz="2400" dirty="0">
                <a:solidFill>
                  <a:srgbClr val="FF0000"/>
                </a:solidFill>
                <a:latin typeface="Cambria" pitchFamily="18" charset="0"/>
              </a:rPr>
              <a:t>: </a:t>
            </a:r>
            <a:r>
              <a:rPr lang="en-US" sz="2400" dirty="0" err="1">
                <a:solidFill>
                  <a:srgbClr val="0070C0"/>
                </a:solidFill>
                <a:latin typeface="Cambria" pitchFamily="18" charset="0"/>
                <a:cs typeface="Arial" pitchFamily="34" charset="0"/>
              </a:rPr>
              <a:t>Sức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nhanh</a:t>
            </a:r>
            <a:r>
              <a:rPr lang="en-US" sz="2400" dirty="0">
                <a:solidFill>
                  <a:srgbClr val="0070C0"/>
                </a:solidFill>
                <a:latin typeface="Cambria" pitchFamily="18" charset="0"/>
                <a:cs typeface="Arial" pitchFamily="34" charset="0"/>
              </a:rPr>
              <a:t> là </a:t>
            </a:r>
            <a:r>
              <a:rPr lang="en-US" sz="2400" dirty="0" err="1">
                <a:solidFill>
                  <a:srgbClr val="0070C0"/>
                </a:solidFill>
                <a:latin typeface="Cambria" pitchFamily="18" charset="0"/>
                <a:cs typeface="Arial" pitchFamily="34" charset="0"/>
              </a:rPr>
              <a:t>năng</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lực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thực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hiện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nhiệm</a:t>
            </a:r>
            <a:r>
              <a:rPr lang="en-US" sz="2400" dirty="0">
                <a:solidFill>
                  <a:srgbClr val="0070C0"/>
                </a:solidFill>
                <a:latin typeface="Cambria" pitchFamily="18" charset="0"/>
                <a:cs typeface="Arial" pitchFamily="34" charset="0"/>
              </a:rPr>
              <a:t> vụ </a:t>
            </a:r>
            <a:r>
              <a:rPr lang="en-US" sz="2400" dirty="0" err="1">
                <a:solidFill>
                  <a:srgbClr val="0070C0"/>
                </a:solidFill>
                <a:latin typeface="Cambria" pitchFamily="18" charset="0"/>
                <a:cs typeface="Arial" pitchFamily="34" charset="0"/>
              </a:rPr>
              <a:t>vận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động</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với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thời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gian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ngắn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nhất</a:t>
            </a:r>
            <a:r>
              <a:rPr lang="en-US" sz="2400" dirty="0">
                <a:solidFill>
                  <a:srgbClr val="0070C0"/>
                </a:solidFill>
                <a:latin typeface="Cambria" pitchFamily="18" charset="0"/>
                <a:cs typeface="Arial" pitchFamily="34" charset="0"/>
              </a:rPr>
              <a:t>.</a:t>
            </a:r>
          </a:p>
          <a:p>
            <a:endParaRPr lang="en-US" dirty="0"/>
          </a:p>
        </p:txBody>
      </p:sp>
      <p:sp>
        <p:nvSpPr>
          <p:cNvPr id="17" name="TextBox 16"/>
          <p:cNvSpPr txBox="1"/>
          <p:nvPr/>
        </p:nvSpPr>
        <p:spPr>
          <a:xfrm>
            <a:off x="4508206" y="4240734"/>
            <a:ext cx="7683795" cy="830997"/>
          </a:xfrm>
          <a:prstGeom prst="rect">
            <a:avLst/>
          </a:prstGeom>
          <a:solidFill>
            <a:schemeClr val="accent4">
              <a:lumMod val="40000"/>
              <a:lumOff val="60000"/>
            </a:schemeClr>
          </a:solidFill>
        </p:spPr>
        <p:txBody>
          <a:bodyPr wrap="square" rtlCol="0">
            <a:spAutoFit/>
          </a:bodyPr>
          <a:lstStyle/>
          <a:p>
            <a:r>
              <a:rPr lang="en-US" sz="2400" dirty="0" err="1">
                <a:solidFill>
                  <a:srgbClr val="FF0000"/>
                </a:solidFill>
                <a:latin typeface="Cambria" pitchFamily="18" charset="0"/>
                <a:cs typeface="Arial" pitchFamily="34" charset="0"/>
              </a:rPr>
              <a:t>Biểu</a:t>
            </a:r>
            <a:r>
              <a:rPr lang="en-US" sz="2400" dirty="0">
                <a:solidFill>
                  <a:srgbClr val="FF0000"/>
                </a:solidFill>
                <a:latin typeface="Cambria" pitchFamily="18" charset="0"/>
                <a:cs typeface="Arial" pitchFamily="34" charset="0"/>
              </a:rPr>
              <a:t> </a:t>
            </a:r>
            <a:r>
              <a:rPr lang="en-US" sz="2400" dirty="0" err="1">
                <a:solidFill>
                  <a:srgbClr val="FF0000"/>
                </a:solidFill>
                <a:latin typeface="Cambria" pitchFamily="18" charset="0"/>
                <a:cs typeface="Arial" pitchFamily="34" charset="0"/>
              </a:rPr>
              <a:t>hiện</a:t>
            </a:r>
            <a:r>
              <a:rPr lang="en-US" sz="2400" dirty="0">
                <a:solidFill>
                  <a:srgbClr val="FF0000"/>
                </a:solidFill>
                <a:latin typeface="Cambria" pitchFamily="18" charset="0"/>
                <a:cs typeface="Arial" pitchFamily="34" charset="0"/>
              </a:rPr>
              <a:t> ở </a:t>
            </a:r>
            <a:r>
              <a:rPr lang="en-US" sz="2400" dirty="0" err="1">
                <a:solidFill>
                  <a:srgbClr val="FF0000"/>
                </a:solidFill>
                <a:latin typeface="Cambria" pitchFamily="18" charset="0"/>
                <a:cs typeface="Arial" pitchFamily="34" charset="0"/>
              </a:rPr>
              <a:t>ba</a:t>
            </a:r>
            <a:r>
              <a:rPr lang="en-US" sz="2400" dirty="0">
                <a:solidFill>
                  <a:srgbClr val="FF0000"/>
                </a:solidFill>
                <a:latin typeface="Cambria" pitchFamily="18" charset="0"/>
                <a:cs typeface="Arial" pitchFamily="34" charset="0"/>
              </a:rPr>
              <a:t> </a:t>
            </a:r>
            <a:r>
              <a:rPr lang="en-US" sz="2400" dirty="0" err="1">
                <a:solidFill>
                  <a:srgbClr val="FF0000"/>
                </a:solidFill>
                <a:latin typeface="Cambria" pitchFamily="18" charset="0"/>
                <a:cs typeface="Arial" pitchFamily="34" charset="0"/>
              </a:rPr>
              <a:t>hình</a:t>
            </a:r>
            <a:r>
              <a:rPr lang="en-US" sz="2400" dirty="0">
                <a:solidFill>
                  <a:srgbClr val="FF0000"/>
                </a:solidFill>
                <a:latin typeface="Cambria" pitchFamily="18" charset="0"/>
                <a:cs typeface="Arial" pitchFamily="34" charset="0"/>
              </a:rPr>
              <a:t> </a:t>
            </a:r>
            <a:r>
              <a:rPr lang="en-US" sz="2400" dirty="0" err="1">
                <a:solidFill>
                  <a:srgbClr val="FF0000"/>
                </a:solidFill>
                <a:latin typeface="Cambria" pitchFamily="18" charset="0"/>
                <a:cs typeface="Arial" pitchFamily="34" charset="0"/>
              </a:rPr>
              <a:t>thức</a:t>
            </a:r>
            <a:r>
              <a:rPr lang="en-US" sz="2400" dirty="0">
                <a:solidFill>
                  <a:srgbClr val="FF0000"/>
                </a:solidFill>
                <a:latin typeface="Cambria" pitchFamily="18" charset="0"/>
                <a:cs typeface="Arial" pitchFamily="34" charset="0"/>
              </a:rPr>
              <a:t> </a:t>
            </a:r>
            <a:r>
              <a:rPr lang="en-US" sz="2400" dirty="0" err="1">
                <a:solidFill>
                  <a:srgbClr val="FF0000"/>
                </a:solidFill>
                <a:latin typeface="Cambria" pitchFamily="18" charset="0"/>
                <a:cs typeface="Arial" pitchFamily="34" charset="0"/>
              </a:rPr>
              <a:t>cơ</a:t>
            </a:r>
            <a:r>
              <a:rPr lang="en-US" sz="2400" dirty="0">
                <a:solidFill>
                  <a:srgbClr val="FF0000"/>
                </a:solidFill>
                <a:latin typeface="Cambria" pitchFamily="18" charset="0"/>
                <a:cs typeface="Arial" pitchFamily="34" charset="0"/>
              </a:rPr>
              <a:t> </a:t>
            </a:r>
            <a:r>
              <a:rPr lang="en-US" sz="2400" dirty="0" err="1">
                <a:solidFill>
                  <a:srgbClr val="FF0000"/>
                </a:solidFill>
                <a:latin typeface="Cambria" pitchFamily="18" charset="0"/>
                <a:cs typeface="Arial" pitchFamily="34" charset="0"/>
              </a:rPr>
              <a:t>bản</a:t>
            </a:r>
            <a:r>
              <a:rPr lang="en-US" sz="2400" dirty="0">
                <a:solidFill>
                  <a:srgbClr val="FF0000"/>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Phản</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ứng</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nhanh</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tần</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số</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động</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tác</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động</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tác</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đơn</a:t>
            </a:r>
            <a:r>
              <a:rPr lang="en-US" sz="2400" dirty="0">
                <a:solidFill>
                  <a:schemeClr val="accent1"/>
                </a:solidFill>
                <a:latin typeface="Cambria" pitchFamily="18" charset="0"/>
                <a:cs typeface="Arial" pitchFamily="34" charset="0"/>
              </a:rPr>
              <a:t> </a:t>
            </a:r>
            <a:r>
              <a:rPr lang="en-US" sz="2400" dirty="0" err="1">
                <a:solidFill>
                  <a:schemeClr val="accent1"/>
                </a:solidFill>
                <a:latin typeface="Cambria" pitchFamily="18" charset="0"/>
                <a:cs typeface="Arial" pitchFamily="34" charset="0"/>
              </a:rPr>
              <a:t>nhanh</a:t>
            </a:r>
            <a:r>
              <a:rPr lang="en-US" sz="2400" dirty="0">
                <a:solidFill>
                  <a:schemeClr val="accent1"/>
                </a:solidFill>
                <a:latin typeface="Cambria" pitchFamily="18" charset="0"/>
                <a:cs typeface="Arial" pitchFamily="34" charset="0"/>
              </a:rPr>
              <a:t>. </a:t>
            </a:r>
            <a:endParaRPr lang="en-US" sz="2400" dirty="0">
              <a:solidFill>
                <a:schemeClr val="accent1"/>
              </a:solidFill>
              <a:latin typeface="Cambria" pitchFamily="18" charset="0"/>
            </a:endParaRPr>
          </a:p>
        </p:txBody>
      </p:sp>
      <p:sp>
        <p:nvSpPr>
          <p:cNvPr id="20" name="Pentagon 19"/>
          <p:cNvSpPr/>
          <p:nvPr/>
        </p:nvSpPr>
        <p:spPr>
          <a:xfrm>
            <a:off x="925033" y="837056"/>
            <a:ext cx="1648047" cy="42466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1102" y="796732"/>
            <a:ext cx="1275907" cy="523220"/>
          </a:xfrm>
          <a:prstGeom prst="rect">
            <a:avLst/>
          </a:prstGeom>
          <a:noFill/>
        </p:spPr>
        <p:txBody>
          <a:bodyPr wrap="square" rtlCol="0">
            <a:spAutoFit/>
          </a:bodyPr>
          <a:lstStyle/>
          <a:p>
            <a:r>
              <a:rPr lang="en-US" sz="2800" b="1" dirty="0" err="1">
                <a:latin typeface="Cambria" pitchFamily="18" charset="0"/>
              </a:rPr>
              <a:t>Bài</a:t>
            </a:r>
            <a:r>
              <a:rPr lang="en-US" sz="2800" b="1" dirty="0">
                <a:latin typeface="Cambria" pitchFamily="18" charset="0"/>
              </a:rPr>
              <a:t> 1</a:t>
            </a:r>
          </a:p>
        </p:txBody>
      </p:sp>
    </p:spTree>
    <p:extLst>
      <p:ext uri="{BB962C8B-B14F-4D97-AF65-F5344CB8AC3E}">
        <p14:creationId xmlns:p14="http://schemas.microsoft.com/office/powerpoint/2010/main" val="23051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752" y="6836"/>
            <a:ext cx="5231219" cy="6858001"/>
          </a:xfrm>
          <a:prstGeom prst="rect">
            <a:avLst/>
          </a:prstGeom>
          <a:solidFill>
            <a:schemeClr val="accent2">
              <a:lumMod val="60000"/>
              <a:lumOff val="40000"/>
            </a:schemeClr>
          </a:solidFill>
          <a:ln>
            <a:noFill/>
          </a:ln>
          <a:effectLst/>
        </p:spPr>
      </p:pic>
      <p:sp>
        <p:nvSpPr>
          <p:cNvPr id="4" name="Rectangle 3"/>
          <p:cNvSpPr/>
          <p:nvPr/>
        </p:nvSpPr>
        <p:spPr>
          <a:xfrm>
            <a:off x="1" y="6836"/>
            <a:ext cx="8484778" cy="1077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9070" y="6836"/>
            <a:ext cx="7995709" cy="1077218"/>
          </a:xfrm>
          <a:prstGeom prst="rect">
            <a:avLst/>
          </a:prstGeom>
          <a:noFill/>
        </p:spPr>
        <p:txBody>
          <a:bodyPr wrap="square" rtlCol="0">
            <a:spAutoFit/>
          </a:bodyPr>
          <a:lstStyle/>
          <a:p>
            <a:r>
              <a:rPr lang="en-US" sz="3200" b="1" dirty="0">
                <a:solidFill>
                  <a:schemeClr val="accent5">
                    <a:lumMod val="75000"/>
                  </a:schemeClr>
                </a:solidFill>
                <a:latin typeface="Cambria" pitchFamily="18" charset="0"/>
              </a:rPr>
              <a:t>PHƯƠNG PHÁP PHÁT TRIỂN SỨC NHANH</a:t>
            </a:r>
          </a:p>
          <a:p>
            <a:endParaRPr lang="en-US" sz="3200" dirty="0">
              <a:latin typeface="Cambria" pitchFamily="18" charset="0"/>
            </a:endParaRPr>
          </a:p>
        </p:txBody>
      </p:sp>
      <p:sp>
        <p:nvSpPr>
          <p:cNvPr id="6" name="Rectangle 5"/>
          <p:cNvSpPr/>
          <p:nvPr/>
        </p:nvSpPr>
        <p:spPr>
          <a:xfrm>
            <a:off x="736497" y="527022"/>
            <a:ext cx="7230140"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7591" y="2362529"/>
            <a:ext cx="6687879" cy="1477328"/>
          </a:xfrm>
          <a:prstGeom prst="rect">
            <a:avLst/>
          </a:prstGeom>
          <a:noFill/>
        </p:spPr>
        <p:txBody>
          <a:bodyPr wrap="square" rtlCol="0">
            <a:spAutoFit/>
          </a:bodyPr>
          <a:lstStyle/>
          <a:p>
            <a:pPr algn="just"/>
            <a:r>
              <a:rPr lang="en-US" sz="2400" dirty="0" err="1">
                <a:solidFill>
                  <a:srgbClr val="0070C0"/>
                </a:solidFill>
                <a:latin typeface="Cambria" pitchFamily="18" charset="0"/>
                <a:cs typeface="Arial" pitchFamily="34" charset="0"/>
              </a:rPr>
              <a:t>Nhóm</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bài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tập</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rèn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luyện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phản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ứng</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nhanh</a:t>
            </a:r>
            <a:r>
              <a:rPr lang="en-US" sz="2400" dirty="0">
                <a:solidFill>
                  <a:srgbClr val="0070C0"/>
                </a:solidFill>
                <a:latin typeface="Cambria" pitchFamily="18" charset="0"/>
                <a:cs typeface="Arial" pitchFamily="34" charset="0"/>
              </a:rPr>
              <a:t>: </a:t>
            </a:r>
            <a:r>
              <a:rPr lang="en-US" sz="2400" dirty="0" err="1">
                <a:latin typeface="Cambria" pitchFamily="18" charset="0"/>
                <a:cs typeface="Arial" pitchFamily="34" charset="0"/>
              </a:rPr>
              <a:t>chạy</a:t>
            </a:r>
            <a:r>
              <a:rPr lang="en-US" sz="2400" dirty="0">
                <a:latin typeface="Cambria" pitchFamily="18" charset="0"/>
                <a:cs typeface="Arial" pitchFamily="34" charset="0"/>
              </a:rPr>
              <a:t> </a:t>
            </a:r>
            <a:r>
              <a:rPr lang="en-US" sz="2400" dirty="0" err="1">
                <a:latin typeface="Cambria" pitchFamily="18" charset="0"/>
                <a:cs typeface="Arial" pitchFamily="34" charset="0"/>
              </a:rPr>
              <a:t>biến</a:t>
            </a:r>
            <a:r>
              <a:rPr lang="en-US" sz="2400" dirty="0">
                <a:latin typeface="Cambria" pitchFamily="18" charset="0"/>
                <a:cs typeface="Arial" pitchFamily="34" charset="0"/>
              </a:rPr>
              <a:t> </a:t>
            </a:r>
            <a:r>
              <a:rPr lang="en-US" sz="2400" dirty="0" err="1">
                <a:latin typeface="Cambria" pitchFamily="18" charset="0"/>
                <a:cs typeface="Arial" pitchFamily="34" charset="0"/>
              </a:rPr>
              <a:t>tốc</a:t>
            </a:r>
            <a:r>
              <a:rPr lang="en-US" sz="2400" dirty="0">
                <a:latin typeface="Cambria" pitchFamily="18" charset="0"/>
                <a:cs typeface="Arial" pitchFamily="34" charset="0"/>
              </a:rPr>
              <a:t>, </a:t>
            </a:r>
            <a:r>
              <a:rPr lang="en-US" sz="2400" dirty="0" err="1">
                <a:latin typeface="Cambria" pitchFamily="18" charset="0"/>
                <a:cs typeface="Arial" pitchFamily="34" charset="0"/>
              </a:rPr>
              <a:t>đổi</a:t>
            </a:r>
            <a:r>
              <a:rPr lang="en-US" sz="2400" dirty="0">
                <a:latin typeface="Cambria" pitchFamily="18" charset="0"/>
                <a:cs typeface="Arial" pitchFamily="34" charset="0"/>
              </a:rPr>
              <a:t> </a:t>
            </a:r>
            <a:r>
              <a:rPr lang="en-US" sz="2400" dirty="0" err="1">
                <a:latin typeface="Cambria" pitchFamily="18" charset="0"/>
                <a:cs typeface="Arial" pitchFamily="34" charset="0"/>
              </a:rPr>
              <a:t>hướng</a:t>
            </a:r>
            <a:r>
              <a:rPr lang="en-US" sz="2400" dirty="0">
                <a:latin typeface="Cambria" pitchFamily="18" charset="0"/>
                <a:cs typeface="Arial" pitchFamily="34" charset="0"/>
              </a:rPr>
              <a:t> </a:t>
            </a:r>
            <a:r>
              <a:rPr lang="en-US" sz="2400" dirty="0" err="1">
                <a:latin typeface="Cambria" pitchFamily="18" charset="0"/>
                <a:cs typeface="Arial" pitchFamily="34" charset="0"/>
              </a:rPr>
              <a:t>theo</a:t>
            </a:r>
            <a:r>
              <a:rPr lang="en-US" sz="2400" dirty="0">
                <a:latin typeface="Cambria" pitchFamily="18" charset="0"/>
                <a:cs typeface="Arial" pitchFamily="34" charset="0"/>
              </a:rPr>
              <a:t> </a:t>
            </a:r>
            <a:r>
              <a:rPr lang="en-US" sz="2400" dirty="0" err="1">
                <a:latin typeface="Cambria" pitchFamily="18" charset="0"/>
                <a:cs typeface="Arial" pitchFamily="34" charset="0"/>
              </a:rPr>
              <a:t>tín</a:t>
            </a:r>
            <a:r>
              <a:rPr lang="en-US" sz="2400" dirty="0">
                <a:latin typeface="Cambria" pitchFamily="18" charset="0"/>
                <a:cs typeface="Arial" pitchFamily="34" charset="0"/>
              </a:rPr>
              <a:t> </a:t>
            </a:r>
            <a:r>
              <a:rPr lang="en-US" sz="2400" dirty="0" err="1">
                <a:latin typeface="Cambria" pitchFamily="18" charset="0"/>
                <a:cs typeface="Arial" pitchFamily="34" charset="0"/>
              </a:rPr>
              <a:t>hiệu</a:t>
            </a:r>
            <a:r>
              <a:rPr lang="en-US" sz="2400" dirty="0">
                <a:latin typeface="Cambria" pitchFamily="18" charset="0"/>
                <a:cs typeface="Arial" pitchFamily="34" charset="0"/>
              </a:rPr>
              <a:t>; </a:t>
            </a:r>
            <a:r>
              <a:rPr lang="en-US" sz="2400" dirty="0" err="1">
                <a:latin typeface="Cambria" pitchFamily="18" charset="0"/>
                <a:cs typeface="Arial" pitchFamily="34" charset="0"/>
              </a:rPr>
              <a:t>xuất</a:t>
            </a:r>
            <a:r>
              <a:rPr lang="en-US" sz="2400" dirty="0">
                <a:latin typeface="Cambria" pitchFamily="18" charset="0"/>
                <a:cs typeface="Arial" pitchFamily="34" charset="0"/>
              </a:rPr>
              <a:t>  </a:t>
            </a:r>
            <a:r>
              <a:rPr lang="en-US" sz="2400" dirty="0" err="1">
                <a:latin typeface="Cambria" pitchFamily="18" charset="0"/>
                <a:cs typeface="Arial" pitchFamily="34" charset="0"/>
              </a:rPr>
              <a:t>phát</a:t>
            </a:r>
            <a:r>
              <a:rPr lang="en-US" sz="2400" dirty="0">
                <a:latin typeface="Cambria" pitchFamily="18" charset="0"/>
                <a:cs typeface="Arial" pitchFamily="34" charset="0"/>
              </a:rPr>
              <a:t> </a:t>
            </a:r>
            <a:r>
              <a:rPr lang="en-US" sz="2400" dirty="0" err="1">
                <a:latin typeface="Cambria" pitchFamily="18" charset="0"/>
                <a:cs typeface="Arial" pitchFamily="34" charset="0"/>
              </a:rPr>
              <a:t>với</a:t>
            </a:r>
            <a:r>
              <a:rPr lang="en-US" sz="2400" dirty="0">
                <a:latin typeface="Cambria" pitchFamily="18" charset="0"/>
                <a:cs typeface="Arial" pitchFamily="34" charset="0"/>
              </a:rPr>
              <a:t> </a:t>
            </a:r>
            <a:r>
              <a:rPr lang="en-US" sz="2400" dirty="0" err="1">
                <a:latin typeface="Cambria" pitchFamily="18" charset="0"/>
                <a:cs typeface="Arial" pitchFamily="34" charset="0"/>
              </a:rPr>
              <a:t>các</a:t>
            </a:r>
            <a:r>
              <a:rPr lang="en-US" sz="2400" dirty="0">
                <a:latin typeface="Cambria" pitchFamily="18" charset="0"/>
                <a:cs typeface="Arial" pitchFamily="34" charset="0"/>
              </a:rPr>
              <a:t> </a:t>
            </a:r>
            <a:r>
              <a:rPr lang="en-US" sz="2400" dirty="0" err="1">
                <a:latin typeface="Cambria" pitchFamily="18" charset="0"/>
                <a:cs typeface="Arial" pitchFamily="34" charset="0"/>
              </a:rPr>
              <a:t>tư</a:t>
            </a:r>
            <a:r>
              <a:rPr lang="en-US" sz="2400" dirty="0">
                <a:latin typeface="Cambria" pitchFamily="18" charset="0"/>
                <a:cs typeface="Arial" pitchFamily="34" charset="0"/>
              </a:rPr>
              <a:t> </a:t>
            </a:r>
            <a:r>
              <a:rPr lang="en-US" sz="2400" dirty="0" err="1">
                <a:latin typeface="Cambria" pitchFamily="18" charset="0"/>
                <a:cs typeface="Arial" pitchFamily="34" charset="0"/>
              </a:rPr>
              <a:t>thê</a:t>
            </a:r>
            <a:r>
              <a:rPr lang="en-US" sz="2400" dirty="0">
                <a:latin typeface="Cambria" pitchFamily="18" charset="0"/>
                <a:cs typeface="Arial" pitchFamily="34" charset="0"/>
              </a:rPr>
              <a:t>́ </a:t>
            </a:r>
            <a:r>
              <a:rPr lang="en-US" sz="2400" dirty="0" err="1">
                <a:latin typeface="Cambria" pitchFamily="18" charset="0"/>
                <a:cs typeface="Arial" pitchFamily="34" charset="0"/>
              </a:rPr>
              <a:t>khác</a:t>
            </a:r>
            <a:r>
              <a:rPr lang="en-US" sz="2400" dirty="0">
                <a:latin typeface="Cambria" pitchFamily="18" charset="0"/>
                <a:cs typeface="Arial" pitchFamily="34" charset="0"/>
              </a:rPr>
              <a:t> </a:t>
            </a:r>
            <a:r>
              <a:rPr lang="en-US" sz="2400" dirty="0" err="1">
                <a:latin typeface="Cambria" pitchFamily="18" charset="0"/>
                <a:cs typeface="Arial" pitchFamily="34" charset="0"/>
              </a:rPr>
              <a:t>nhau</a:t>
            </a:r>
            <a:r>
              <a:rPr lang="en-US" sz="2400" dirty="0">
                <a:latin typeface="Cambria" pitchFamily="18" charset="0"/>
                <a:cs typeface="Arial" pitchFamily="34" charset="0"/>
              </a:rPr>
              <a:t>.</a:t>
            </a:r>
          </a:p>
          <a:p>
            <a:endParaRPr lang="en-US" dirty="0"/>
          </a:p>
        </p:txBody>
      </p:sp>
      <p:sp>
        <p:nvSpPr>
          <p:cNvPr id="13" name="Rectangle 12"/>
          <p:cNvSpPr/>
          <p:nvPr/>
        </p:nvSpPr>
        <p:spPr>
          <a:xfrm>
            <a:off x="3264180" y="1648046"/>
            <a:ext cx="1222744" cy="57415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88752" y="1637429"/>
            <a:ext cx="1222743" cy="584775"/>
          </a:xfrm>
          <a:prstGeom prst="rect">
            <a:avLst/>
          </a:prstGeom>
          <a:noFill/>
        </p:spPr>
        <p:txBody>
          <a:bodyPr wrap="square" rtlCol="0">
            <a:spAutoFit/>
          </a:bodyPr>
          <a:lstStyle/>
          <a:p>
            <a:pPr algn="ctr"/>
            <a:r>
              <a:rPr lang="en-US" sz="3200" b="1" dirty="0">
                <a:latin typeface="Cambria" pitchFamily="18" charset="0"/>
              </a:rPr>
              <a:t>01</a:t>
            </a:r>
          </a:p>
        </p:txBody>
      </p:sp>
      <p:pic>
        <p:nvPicPr>
          <p:cNvPr id="2052" name="Picture 4" descr="C:\Users\Thanh An\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1" y="4071938"/>
            <a:ext cx="6528389"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2143" y="-160716"/>
            <a:ext cx="12424144" cy="697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46028" y="0"/>
            <a:ext cx="8835655" cy="1077218"/>
          </a:xfrm>
          <a:prstGeom prst="rect">
            <a:avLst/>
          </a:prstGeom>
          <a:solidFill>
            <a:srgbClr val="00B0F0"/>
          </a:solidFill>
        </p:spPr>
        <p:txBody>
          <a:bodyPr wrap="square" rtlCol="0">
            <a:spAutoFit/>
          </a:bodyPr>
          <a:lstStyle/>
          <a:p>
            <a:pPr algn="ctr"/>
            <a:r>
              <a:rPr lang="en-US" sz="3200" b="1" dirty="0">
                <a:solidFill>
                  <a:srgbClr val="FF0000"/>
                </a:solidFill>
                <a:latin typeface="Cambria" pitchFamily="18" charset="0"/>
              </a:rPr>
              <a:t>PHƯƠNG PHÁP PHÁT TRIỂN SỨC NHANH</a:t>
            </a:r>
            <a:endParaRPr lang="en-US" sz="3200" dirty="0">
              <a:latin typeface="Cambria" pitchFamily="18" charset="0"/>
            </a:endParaRPr>
          </a:p>
          <a:p>
            <a:pPr algn="ctr"/>
            <a:endParaRPr lang="en-US" sz="3200" b="1" dirty="0">
              <a:solidFill>
                <a:srgbClr val="FF0000"/>
              </a:solidFill>
              <a:latin typeface="Cambria" pitchFamily="18" charset="0"/>
            </a:endParaRPr>
          </a:p>
        </p:txBody>
      </p:sp>
      <p:sp>
        <p:nvSpPr>
          <p:cNvPr id="19" name="Rectangle 18"/>
          <p:cNvSpPr/>
          <p:nvPr/>
        </p:nvSpPr>
        <p:spPr>
          <a:xfrm>
            <a:off x="2211572" y="538609"/>
            <a:ext cx="7325833"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4670" y="2532753"/>
            <a:ext cx="5890437" cy="1200329"/>
          </a:xfrm>
          <a:prstGeom prst="rect">
            <a:avLst/>
          </a:prstGeom>
          <a:noFill/>
        </p:spPr>
        <p:txBody>
          <a:bodyPr wrap="square" rtlCol="0">
            <a:spAutoFit/>
          </a:bodyPr>
          <a:lstStyle/>
          <a:p>
            <a:pPr algn="just"/>
            <a:r>
              <a:rPr lang="en-US" sz="2400" dirty="0" err="1">
                <a:solidFill>
                  <a:srgbClr val="0070C0"/>
                </a:solidFill>
                <a:latin typeface="Cambria" pitchFamily="18" charset="0"/>
                <a:cs typeface="Arial" pitchFamily="34" charset="0"/>
              </a:rPr>
              <a:t>Nhóm</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bài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tập</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rèn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luyện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tần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sô</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động</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tác</a:t>
            </a:r>
            <a:r>
              <a:rPr lang="en-US" sz="2400" dirty="0">
                <a:solidFill>
                  <a:srgbClr val="0070C0"/>
                </a:solidFill>
                <a:latin typeface="Cambria" pitchFamily="18" charset="0"/>
                <a:cs typeface="Arial" pitchFamily="34" charset="0"/>
              </a:rPr>
              <a:t>:</a:t>
            </a:r>
            <a:r>
              <a:rPr lang="en-US" sz="2400" dirty="0">
                <a:latin typeface="Cambria" pitchFamily="18" charset="0"/>
                <a:cs typeface="Arial" pitchFamily="34" charset="0"/>
              </a:rPr>
              <a:t> </a:t>
            </a:r>
            <a:r>
              <a:rPr lang="en-US" sz="2400" dirty="0" err="1">
                <a:latin typeface="Cambria" pitchFamily="18" charset="0"/>
                <a:cs typeface="Arial" pitchFamily="34" charset="0"/>
              </a:rPr>
              <a:t>chạy</a:t>
            </a:r>
            <a:r>
              <a:rPr lang="en-US" sz="2400" dirty="0">
                <a:latin typeface="Cambria" pitchFamily="18" charset="0"/>
                <a:cs typeface="Arial" pitchFamily="34" charset="0"/>
              </a:rPr>
              <a:t> </a:t>
            </a:r>
            <a:r>
              <a:rPr lang="en-US" sz="2400" dirty="0" err="1">
                <a:latin typeface="Cambria" pitchFamily="18" charset="0"/>
                <a:cs typeface="Arial" pitchFamily="34" charset="0"/>
              </a:rPr>
              <a:t>nhanh</a:t>
            </a:r>
            <a:r>
              <a:rPr lang="en-US" sz="2400" dirty="0">
                <a:latin typeface="Cambria" pitchFamily="18" charset="0"/>
                <a:cs typeface="Arial" pitchFamily="34" charset="0"/>
              </a:rPr>
              <a:t> </a:t>
            </a:r>
            <a:r>
              <a:rPr lang="en-US" sz="2400" dirty="0" err="1">
                <a:latin typeface="Cambria" pitchFamily="18" charset="0"/>
                <a:cs typeface="Arial" pitchFamily="34" charset="0"/>
              </a:rPr>
              <a:t>tại</a:t>
            </a:r>
            <a:r>
              <a:rPr lang="en-US" sz="2400" dirty="0">
                <a:latin typeface="Cambria" pitchFamily="18" charset="0"/>
                <a:cs typeface="Arial" pitchFamily="34" charset="0"/>
              </a:rPr>
              <a:t> </a:t>
            </a:r>
            <a:r>
              <a:rPr lang="en-US" sz="2400" dirty="0" err="1">
                <a:latin typeface="Cambria" pitchFamily="18" charset="0"/>
                <a:cs typeface="Arial" pitchFamily="34" charset="0"/>
              </a:rPr>
              <a:t>chô</a:t>
            </a:r>
            <a:r>
              <a:rPr lang="en-US" sz="2400" dirty="0">
                <a:latin typeface="Cambria" pitchFamily="18" charset="0"/>
                <a:cs typeface="Arial" pitchFamily="34" charset="0"/>
              </a:rPr>
              <a:t>̃ (5’, 10’, 15’), </a:t>
            </a:r>
            <a:r>
              <a:rPr lang="en-US" sz="2400" dirty="0" err="1">
                <a:latin typeface="Cambria" pitchFamily="18" charset="0"/>
                <a:cs typeface="Arial" pitchFamily="34" charset="0"/>
              </a:rPr>
              <a:t>nhảy</a:t>
            </a:r>
            <a:r>
              <a:rPr lang="en-US" sz="2400" dirty="0">
                <a:latin typeface="Cambria" pitchFamily="18" charset="0"/>
                <a:cs typeface="Arial" pitchFamily="34" charset="0"/>
              </a:rPr>
              <a:t> </a:t>
            </a:r>
            <a:r>
              <a:rPr lang="en-US" sz="2400" dirty="0" err="1">
                <a:latin typeface="Cambria" pitchFamily="18" charset="0"/>
                <a:cs typeface="Arial" pitchFamily="34" charset="0"/>
              </a:rPr>
              <a:t>dây</a:t>
            </a:r>
            <a:r>
              <a:rPr lang="en-US" sz="2400" dirty="0">
                <a:latin typeface="Cambria" pitchFamily="18" charset="0"/>
                <a:cs typeface="Arial" pitchFamily="34" charset="0"/>
              </a:rPr>
              <a:t> </a:t>
            </a:r>
            <a:r>
              <a:rPr lang="en-US" sz="2400" dirty="0" err="1">
                <a:latin typeface="Cambria" pitchFamily="18" charset="0"/>
                <a:cs typeface="Arial" pitchFamily="34" charset="0"/>
              </a:rPr>
              <a:t>nhanh</a:t>
            </a:r>
            <a:r>
              <a:rPr lang="en-US" sz="2400" dirty="0">
                <a:latin typeface="Cambria" pitchFamily="18" charset="0"/>
                <a:cs typeface="Arial" pitchFamily="34" charset="0"/>
              </a:rPr>
              <a:t>...</a:t>
            </a:r>
          </a:p>
        </p:txBody>
      </p:sp>
      <p:sp>
        <p:nvSpPr>
          <p:cNvPr id="27" name="平行四边形 1"/>
          <p:cNvSpPr/>
          <p:nvPr/>
        </p:nvSpPr>
        <p:spPr>
          <a:xfrm rot="20340000">
            <a:off x="5754808" y="2163082"/>
            <a:ext cx="6800549" cy="651825"/>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平行四边形 1"/>
          <p:cNvSpPr/>
          <p:nvPr/>
        </p:nvSpPr>
        <p:spPr>
          <a:xfrm rot="20340000" flipV="1">
            <a:off x="7021848" y="3046614"/>
            <a:ext cx="5246448" cy="6599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平行四边形 1"/>
          <p:cNvSpPr/>
          <p:nvPr/>
        </p:nvSpPr>
        <p:spPr>
          <a:xfrm rot="20340000">
            <a:off x="6672123" y="3363150"/>
            <a:ext cx="5674188" cy="190463"/>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平行四边形 1"/>
          <p:cNvSpPr/>
          <p:nvPr/>
        </p:nvSpPr>
        <p:spPr>
          <a:xfrm rot="20340000">
            <a:off x="7316557" y="3757119"/>
            <a:ext cx="4848486" cy="25440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393" y="2565194"/>
            <a:ext cx="1413206" cy="162435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64465" y="2003789"/>
            <a:ext cx="893135" cy="584775"/>
          </a:xfrm>
          <a:prstGeom prst="rect">
            <a:avLst/>
          </a:prstGeom>
          <a:solidFill>
            <a:schemeClr val="accent2">
              <a:lumMod val="60000"/>
              <a:lumOff val="40000"/>
            </a:schemeClr>
          </a:solidFill>
          <a:ln>
            <a:solidFill>
              <a:schemeClr val="accent2"/>
            </a:solidFill>
          </a:ln>
        </p:spPr>
        <p:txBody>
          <a:bodyPr wrap="square" rtlCol="0">
            <a:spAutoFit/>
          </a:bodyPr>
          <a:lstStyle/>
          <a:p>
            <a:pPr algn="ctr"/>
            <a:r>
              <a:rPr lang="en-US" sz="3200" dirty="0">
                <a:latin typeface="Cambria" pitchFamily="18" charset="0"/>
                <a:cs typeface="Arial" pitchFamily="34" charset="0"/>
              </a:rPr>
              <a:t>02</a:t>
            </a:r>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442" y="1244546"/>
            <a:ext cx="1794471" cy="198334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736" y="1550507"/>
            <a:ext cx="1794472" cy="23330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3990" y="2717780"/>
            <a:ext cx="1971901" cy="23330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790" y="2510704"/>
            <a:ext cx="8910086" cy="830997"/>
          </a:xfrm>
          <a:prstGeom prst="rect">
            <a:avLst/>
          </a:prstGeom>
          <a:solidFill>
            <a:schemeClr val="accent5">
              <a:lumMod val="20000"/>
              <a:lumOff val="80000"/>
            </a:schemeClr>
          </a:solidFill>
        </p:spPr>
        <p:txBody>
          <a:bodyPr wrap="square">
            <a:spAutoFit/>
          </a:bodyPr>
          <a:lstStyle/>
          <a:p>
            <a:pPr lvl="0" algn="just"/>
            <a:r>
              <a:rPr lang="en-US" sz="2400" dirty="0" err="1">
                <a:solidFill>
                  <a:srgbClr val="0070C0"/>
                </a:solidFill>
                <a:latin typeface="Cambria" pitchFamily="18" charset="0"/>
                <a:cs typeface="Arial" pitchFamily="34" charset="0"/>
              </a:rPr>
              <a:t>Nhóm</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bài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tập</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rèn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luyện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động</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tác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đơn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nhanh</a:t>
            </a:r>
            <a:r>
              <a:rPr lang="en-US" sz="2400" dirty="0">
                <a:solidFill>
                  <a:srgbClr val="0070C0"/>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bật</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nhảy</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nhanh</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gập</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thân</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ném</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bóng</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nhanh</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chống</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đẩy</a:t>
            </a:r>
            <a:r>
              <a:rPr lang="en-US" sz="2400" dirty="0">
                <a:solidFill>
                  <a:prstClr val="black"/>
                </a:solidFill>
                <a:latin typeface="Cambria" pitchFamily="18" charset="0"/>
                <a:cs typeface="Arial" pitchFamily="34" charset="0"/>
              </a:rPr>
              <a:t> </a:t>
            </a:r>
            <a:r>
              <a:rPr lang="en-US" sz="2400" dirty="0" err="1">
                <a:solidFill>
                  <a:prstClr val="black"/>
                </a:solidFill>
                <a:latin typeface="Cambria" pitchFamily="18" charset="0"/>
                <a:cs typeface="Arial" pitchFamily="34" charset="0"/>
              </a:rPr>
              <a:t>nhanh</a:t>
            </a:r>
            <a:r>
              <a:rPr lang="en-US" sz="2400" dirty="0">
                <a:solidFill>
                  <a:prstClr val="black"/>
                </a:solidFill>
                <a:latin typeface="Cambria" pitchFamily="18" charset="0"/>
                <a:cs typeface="Arial" pitchFamily="34" charset="0"/>
              </a:rPr>
              <a:t>...</a:t>
            </a:r>
          </a:p>
        </p:txBody>
      </p:sp>
      <p:sp>
        <p:nvSpPr>
          <p:cNvPr id="6" name="TextBox 5"/>
          <p:cNvSpPr txBox="1"/>
          <p:nvPr/>
        </p:nvSpPr>
        <p:spPr>
          <a:xfrm>
            <a:off x="5795538" y="1723006"/>
            <a:ext cx="1127052" cy="584775"/>
          </a:xfrm>
          <a:prstGeom prst="rect">
            <a:avLst/>
          </a:prstGeom>
          <a:solidFill>
            <a:schemeClr val="accent2"/>
          </a:solidFill>
        </p:spPr>
        <p:txBody>
          <a:bodyPr wrap="square" rtlCol="0">
            <a:spAutoFit/>
          </a:bodyPr>
          <a:lstStyle/>
          <a:p>
            <a:pPr algn="ctr"/>
            <a:r>
              <a:rPr lang="en-US" sz="3200" b="1" dirty="0">
                <a:latin typeface="Cambria" pitchFamily="18" charset="0"/>
              </a:rPr>
              <a:t>03</a:t>
            </a:r>
          </a:p>
        </p:txBody>
      </p:sp>
      <p:sp>
        <p:nvSpPr>
          <p:cNvPr id="8" name="Right Triangle 7"/>
          <p:cNvSpPr/>
          <p:nvPr/>
        </p:nvSpPr>
        <p:spPr>
          <a:xfrm rot="5400000">
            <a:off x="-2377116" y="2355848"/>
            <a:ext cx="6668085" cy="195639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980427" flipH="1">
            <a:off x="947727" y="-113372"/>
            <a:ext cx="98272" cy="712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16788"/>
            <a:ext cx="12192000" cy="13503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22204" y="399567"/>
            <a:ext cx="8910086" cy="1077218"/>
          </a:xfrm>
          <a:prstGeom prst="rect">
            <a:avLst/>
          </a:prstGeom>
          <a:noFill/>
        </p:spPr>
        <p:txBody>
          <a:bodyPr wrap="square" rtlCol="0">
            <a:spAutoFit/>
          </a:bodyPr>
          <a:lstStyle/>
          <a:p>
            <a:pPr algn="ctr"/>
            <a:r>
              <a:rPr lang="en-US" sz="3200" b="1" dirty="0">
                <a:solidFill>
                  <a:schemeClr val="bg1"/>
                </a:solidFill>
                <a:latin typeface="Cambria" pitchFamily="18" charset="0"/>
              </a:rPr>
              <a:t>PHƯƠNG PHÁP PHÁT TRIỂN SỨC NHANH</a:t>
            </a:r>
          </a:p>
          <a:p>
            <a:pPr algn="ctr"/>
            <a:endParaRPr lang="en-US" sz="3200" dirty="0">
              <a:solidFill>
                <a:schemeClr val="bg1"/>
              </a:solidFill>
              <a:latin typeface="Cambria" pitchFamily="18" charset="0"/>
            </a:endParaRPr>
          </a:p>
        </p:txBody>
      </p:sp>
      <p:sp>
        <p:nvSpPr>
          <p:cNvPr id="16" name="Rectangle 15"/>
          <p:cNvSpPr/>
          <p:nvPr/>
        </p:nvSpPr>
        <p:spPr>
          <a:xfrm>
            <a:off x="2908005" y="938176"/>
            <a:ext cx="7538484"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 xmlns:a16="http://schemas.microsoft.com/office/drawing/2014/main" id="{BFE7C5EB-94CB-49AC-B7D4-408BF77D213C}"/>
              </a:ext>
            </a:extLst>
          </p:cNvPr>
          <p:cNvPicPr>
            <a:picLocks noChangeAspect="1"/>
          </p:cNvPicPr>
          <p:nvPr/>
        </p:nvPicPr>
        <p:blipFill>
          <a:blip r:embed="rId2"/>
          <a:stretch>
            <a:fillRect/>
          </a:stretch>
        </p:blipFill>
        <p:spPr>
          <a:xfrm rot="20725478">
            <a:off x="7855678" y="4750805"/>
            <a:ext cx="3712177" cy="1730935"/>
          </a:xfrm>
          <a:prstGeom prst="ellipse">
            <a:avLst/>
          </a:prstGeom>
        </p:spPr>
      </p:pic>
      <p:pic>
        <p:nvPicPr>
          <p:cNvPr id="2" name="Picture 1">
            <a:extLst>
              <a:ext uri="{FF2B5EF4-FFF2-40B4-BE49-F238E27FC236}">
                <a16:creationId xmlns="" xmlns:a16="http://schemas.microsoft.com/office/drawing/2014/main" id="{5E893AC4-E4D9-4AAC-8BA9-9EFF0F843885}"/>
              </a:ext>
            </a:extLst>
          </p:cNvPr>
          <p:cNvPicPr>
            <a:picLocks noChangeAspect="1"/>
          </p:cNvPicPr>
          <p:nvPr/>
        </p:nvPicPr>
        <p:blipFill>
          <a:blip r:embed="rId3"/>
          <a:stretch>
            <a:fillRect/>
          </a:stretch>
        </p:blipFill>
        <p:spPr>
          <a:xfrm>
            <a:off x="4191000" y="4798917"/>
            <a:ext cx="3809999" cy="2086732"/>
          </a:xfrm>
          <a:prstGeom prst="ellipse">
            <a:avLst/>
          </a:prstGeom>
        </p:spPr>
      </p:pic>
      <p:pic>
        <p:nvPicPr>
          <p:cNvPr id="3" name="Picture 2">
            <a:extLst>
              <a:ext uri="{FF2B5EF4-FFF2-40B4-BE49-F238E27FC236}">
                <a16:creationId xmlns="" xmlns:a16="http://schemas.microsoft.com/office/drawing/2014/main" id="{7131236F-A75C-41CB-BBF5-3EACF766BD25}"/>
              </a:ext>
            </a:extLst>
          </p:cNvPr>
          <p:cNvPicPr>
            <a:picLocks noChangeAspect="1"/>
          </p:cNvPicPr>
          <p:nvPr/>
        </p:nvPicPr>
        <p:blipFill>
          <a:blip r:embed="rId4"/>
          <a:stretch>
            <a:fillRect/>
          </a:stretch>
        </p:blipFill>
        <p:spPr>
          <a:xfrm>
            <a:off x="829933" y="4257547"/>
            <a:ext cx="3810000" cy="2533650"/>
          </a:xfrm>
          <a:prstGeom prst="ellipse">
            <a:avLst/>
          </a:prstGeom>
        </p:spPr>
      </p:pic>
    </p:spTree>
    <p:extLst>
      <p:ext uri="{BB962C8B-B14F-4D97-AF65-F5344CB8AC3E}">
        <p14:creationId xmlns:p14="http://schemas.microsoft.com/office/powerpoint/2010/main" val="27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16" y="202018"/>
            <a:ext cx="11748977" cy="65071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15879" y="202018"/>
            <a:ext cx="8591107" cy="861774"/>
          </a:xfrm>
          <a:prstGeom prst="rect">
            <a:avLst/>
          </a:prstGeom>
          <a:noFill/>
        </p:spPr>
        <p:txBody>
          <a:bodyPr wrap="square" rtlCol="0">
            <a:spAutoFit/>
          </a:bodyPr>
          <a:lstStyle/>
          <a:p>
            <a:pPr algn="ctr"/>
            <a:r>
              <a:rPr lang="en-US" sz="3200" b="1" dirty="0">
                <a:solidFill>
                  <a:schemeClr val="accent5">
                    <a:lumMod val="75000"/>
                  </a:schemeClr>
                </a:solidFill>
                <a:latin typeface="Cambria" pitchFamily="18" charset="0"/>
              </a:rPr>
              <a:t>PHƯƠNG PHÁP PHÁT TRIỂN SỨC NHANH</a:t>
            </a:r>
          </a:p>
          <a:p>
            <a:endParaRPr lang="en-US" dirty="0"/>
          </a:p>
        </p:txBody>
      </p:sp>
      <p:sp>
        <p:nvSpPr>
          <p:cNvPr id="7" name="Rectangle 6"/>
          <p:cNvSpPr/>
          <p:nvPr/>
        </p:nvSpPr>
        <p:spPr>
          <a:xfrm>
            <a:off x="2583712" y="754912"/>
            <a:ext cx="7634176" cy="63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72440" y="2147777"/>
            <a:ext cx="6103088" cy="24667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70520" y="3004273"/>
            <a:ext cx="4970721" cy="1200329"/>
          </a:xfrm>
          <a:prstGeom prst="rect">
            <a:avLst/>
          </a:prstGeom>
          <a:noFill/>
        </p:spPr>
        <p:txBody>
          <a:bodyPr wrap="square" rtlCol="0">
            <a:spAutoFit/>
          </a:bodyPr>
          <a:lstStyle/>
          <a:p>
            <a:pPr algn="just"/>
            <a:r>
              <a:rPr lang="en-US" sz="2400" dirty="0" err="1">
                <a:solidFill>
                  <a:srgbClr val="0070C0"/>
                </a:solidFill>
                <a:latin typeface="Cambria" pitchFamily="18" charset="0"/>
                <a:cs typeface="Arial" pitchFamily="34" charset="0"/>
              </a:rPr>
              <a:t>Nhóm</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bài</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tập</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rèn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luyện</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sức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mạnh</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tốc</a:t>
            </a:r>
            <a:r>
              <a:rPr lang="en-US" sz="2400" dirty="0">
                <a:solidFill>
                  <a:srgbClr val="0070C0"/>
                </a:solidFill>
                <a:latin typeface="Cambria" pitchFamily="18" charset="0"/>
                <a:cs typeface="Arial" pitchFamily="34" charset="0"/>
              </a:rPr>
              <a:t> </a:t>
            </a:r>
            <a:r>
              <a:rPr lang="en-US" sz="2400" dirty="0" err="1">
                <a:solidFill>
                  <a:srgbClr val="0070C0"/>
                </a:solidFill>
                <a:latin typeface="Cambria" pitchFamily="18" charset="0"/>
                <a:cs typeface="Arial" pitchFamily="34" charset="0"/>
              </a:rPr>
              <a:t>đô</a:t>
            </a:r>
            <a:r>
              <a:rPr lang="en-US" sz="2400" dirty="0">
                <a:solidFill>
                  <a:srgbClr val="0070C0"/>
                </a:solidFill>
                <a:latin typeface="Cambria" pitchFamily="18" charset="0"/>
                <a:cs typeface="Arial" pitchFamily="34" charset="0"/>
              </a:rPr>
              <a:t>̣: </a:t>
            </a:r>
            <a:r>
              <a:rPr lang="en-US" sz="2400" dirty="0" err="1">
                <a:latin typeface="Cambria" pitchFamily="18" charset="0"/>
                <a:cs typeface="Arial" pitchFamily="34" charset="0"/>
              </a:rPr>
              <a:t>chạy</a:t>
            </a:r>
            <a:r>
              <a:rPr lang="en-US" sz="2400" dirty="0">
                <a:latin typeface="Cambria" pitchFamily="18" charset="0"/>
                <a:cs typeface="Arial" pitchFamily="34" charset="0"/>
              </a:rPr>
              <a:t> </a:t>
            </a:r>
            <a:r>
              <a:rPr lang="en-US" sz="2400" dirty="0" err="1">
                <a:latin typeface="Cambria" pitchFamily="18" charset="0"/>
                <a:cs typeface="Arial" pitchFamily="34" charset="0"/>
              </a:rPr>
              <a:t>tăng</a:t>
            </a:r>
            <a:r>
              <a:rPr lang="en-US" sz="2400" dirty="0">
                <a:latin typeface="Cambria" pitchFamily="18" charset="0"/>
                <a:cs typeface="Arial" pitchFamily="34" charset="0"/>
              </a:rPr>
              <a:t> </a:t>
            </a:r>
            <a:r>
              <a:rPr lang="en-US" sz="2400" dirty="0" err="1">
                <a:latin typeface="Cambria" pitchFamily="18" charset="0"/>
                <a:cs typeface="Arial" pitchFamily="34" charset="0"/>
              </a:rPr>
              <a:t>tốc</a:t>
            </a:r>
            <a:r>
              <a:rPr lang="en-US" sz="2400" dirty="0">
                <a:latin typeface="Cambria" pitchFamily="18" charset="0"/>
                <a:cs typeface="Arial" pitchFamily="34" charset="0"/>
              </a:rPr>
              <a:t> </a:t>
            </a:r>
            <a:r>
              <a:rPr lang="en-US" sz="2400" dirty="0" err="1">
                <a:latin typeface="Cambria" pitchFamily="18" charset="0"/>
                <a:cs typeface="Arial" pitchFamily="34" charset="0"/>
              </a:rPr>
              <a:t>nhanh</a:t>
            </a:r>
            <a:r>
              <a:rPr lang="en-US" sz="2400" dirty="0">
                <a:latin typeface="Cambria" pitchFamily="18" charset="0"/>
                <a:cs typeface="Arial" pitchFamily="34" charset="0"/>
              </a:rPr>
              <a:t> 5m, 10m, 15m, 20m; </a:t>
            </a:r>
            <a:r>
              <a:rPr lang="en-US" sz="2400" dirty="0" err="1">
                <a:latin typeface="Cambria" pitchFamily="18" charset="0"/>
                <a:cs typeface="Arial" pitchFamily="34" charset="0"/>
              </a:rPr>
              <a:t>chạy</a:t>
            </a:r>
            <a:r>
              <a:rPr lang="en-US" sz="2400" dirty="0">
                <a:latin typeface="Cambria" pitchFamily="18" charset="0"/>
                <a:cs typeface="Arial" pitchFamily="34" charset="0"/>
              </a:rPr>
              <a:t> </a:t>
            </a:r>
            <a:r>
              <a:rPr lang="en-US" sz="2400" dirty="0" err="1">
                <a:latin typeface="Cambria" pitchFamily="18" charset="0"/>
                <a:cs typeface="Arial" pitchFamily="34" charset="0"/>
              </a:rPr>
              <a:t>đạp</a:t>
            </a:r>
            <a:r>
              <a:rPr lang="en-US" sz="2400" dirty="0">
                <a:latin typeface="Cambria" pitchFamily="18" charset="0"/>
                <a:cs typeface="Arial" pitchFamily="34" charset="0"/>
              </a:rPr>
              <a:t> </a:t>
            </a:r>
            <a:r>
              <a:rPr lang="en-US" sz="2400" dirty="0" err="1">
                <a:latin typeface="Cambria" pitchFamily="18" charset="0"/>
                <a:cs typeface="Arial" pitchFamily="34" charset="0"/>
              </a:rPr>
              <a:t>sau</a:t>
            </a:r>
            <a:r>
              <a:rPr lang="en-US" sz="2400" dirty="0">
                <a:latin typeface="Cambria" pitchFamily="18" charset="0"/>
                <a:cs typeface="Arial" pitchFamily="34" charset="0"/>
              </a:rPr>
              <a:t>...</a:t>
            </a:r>
          </a:p>
        </p:txBody>
      </p:sp>
      <p:sp>
        <p:nvSpPr>
          <p:cNvPr id="11" name="TextBox 10"/>
          <p:cNvSpPr txBox="1"/>
          <p:nvPr/>
        </p:nvSpPr>
        <p:spPr>
          <a:xfrm>
            <a:off x="5146158" y="2316209"/>
            <a:ext cx="962246" cy="584775"/>
          </a:xfrm>
          <a:prstGeom prst="rect">
            <a:avLst/>
          </a:prstGeom>
          <a:solidFill>
            <a:schemeClr val="accent2"/>
          </a:solidFill>
        </p:spPr>
        <p:txBody>
          <a:bodyPr wrap="square" rtlCol="0">
            <a:spAutoFit/>
          </a:bodyPr>
          <a:lstStyle/>
          <a:p>
            <a:pPr algn="ctr"/>
            <a:r>
              <a:rPr lang="en-US" sz="3200" dirty="0">
                <a:latin typeface="Cambria" pitchFamily="18" charset="0"/>
              </a:rPr>
              <a:t>04</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9902" y="4264763"/>
            <a:ext cx="2724150" cy="1676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74" y="4264763"/>
            <a:ext cx="2775099" cy="18383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173" y="5061098"/>
            <a:ext cx="2775099" cy="171677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76803"/>
            <a:ext cx="2724150" cy="18666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87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1317</TotalTime>
  <Words>560</Words>
  <Application>Microsoft Office PowerPoint</Application>
  <PresentationFormat>Custom</PresentationFormat>
  <Paragraphs>66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主题​​</vt:lpstr>
      <vt:lpstr>PowerPoint Presentation</vt:lpstr>
      <vt:lpstr>PowerPoint Presentation</vt:lpstr>
      <vt:lpstr>“Là hoạt động thể chất nói chung cả trong nhà và ngoài trời với nhiều bộ môn, bài tập. Mục đích là tăng cường hoạt động cơ thể, kích thích hoạt động các nhóm cơ và cả những bộ phận cơ quan bên trong cơ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HP COMPAQ</cp:lastModifiedBy>
  <cp:revision>137</cp:revision>
  <dcterms:created xsi:type="dcterms:W3CDTF">2017-05-02T03:41:08Z</dcterms:created>
  <dcterms:modified xsi:type="dcterms:W3CDTF">2021-09-05T14:28:00Z</dcterms:modified>
</cp:coreProperties>
</file>